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7" r:id="rId3"/>
    <p:sldId id="259" r:id="rId4"/>
    <p:sldId id="258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0" d="100"/>
          <a:sy n="70" d="100"/>
        </p:scale>
        <p:origin x="-2178" y="-90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Sous-titre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fr-FR" smtClean="0"/>
              <a:t>Cliquez pour modifier le style des sous-titres du masque</a:t>
            </a:r>
            <a:endParaRPr kumimoji="0" lang="en-US"/>
          </a:p>
        </p:txBody>
      </p:sp>
      <p:sp>
        <p:nvSpPr>
          <p:cNvPr id="28" name="Espace réservé de la date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665CB1-CCCC-4BA6-A3D9-62FD3EB66680}" type="datetimeFigureOut">
              <a:rPr lang="fr-BE" smtClean="0"/>
              <a:pPr/>
              <a:t>3/03/2011</a:t>
            </a:fld>
            <a:endParaRPr lang="fr-BE"/>
          </a:p>
        </p:txBody>
      </p:sp>
      <p:sp>
        <p:nvSpPr>
          <p:cNvPr id="17" name="Espace réservé du pied de page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Connecteur droit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Ellipse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Ellipse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Espace réservé du numéro de diapositive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A960F74C-DD90-42B8-AAF1-19C7F111A8DC}" type="slidenum">
              <a:rPr lang="fr-BE" smtClean="0"/>
              <a:pPr/>
              <a:t>‹N°›</a:t>
            </a:fld>
            <a:endParaRPr lang="fr-BE"/>
          </a:p>
        </p:txBody>
      </p:sp>
      <p:sp>
        <p:nvSpPr>
          <p:cNvPr id="8" name="Titre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665CB1-CCCC-4BA6-A3D9-62FD3EB66680}" type="datetimeFigureOut">
              <a:rPr lang="fr-BE" smtClean="0"/>
              <a:pPr/>
              <a:t>3/03/2011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A960F74C-DD90-42B8-AAF1-19C7F111A8DC}" type="slidenum">
              <a:rPr lang="fr-BE" smtClean="0"/>
              <a:pPr/>
              <a:t>‹N°›</a:t>
            </a:fld>
            <a:endParaRPr lang="fr-BE"/>
          </a:p>
        </p:txBody>
      </p:sp>
      <p:sp>
        <p:nvSpPr>
          <p:cNvPr id="8" name="Espace réservé du contenu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Titre de sec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665CB1-CCCC-4BA6-A3D9-62FD3EB66680}" type="datetimeFigureOut">
              <a:rPr lang="fr-BE" smtClean="0"/>
              <a:pPr/>
              <a:t>3/03/2011</a:t>
            </a:fld>
            <a:endParaRPr lang="fr-BE"/>
          </a:p>
        </p:txBody>
      </p:sp>
      <p:sp>
        <p:nvSpPr>
          <p:cNvPr id="8" name="Connecteur droit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Ellipse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Ellipse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A960F74C-DD90-42B8-AAF1-19C7F111A8DC}" type="slidenum">
              <a:rPr lang="fr-BE" smtClean="0"/>
              <a:pPr/>
              <a:t>‹N°›</a:t>
            </a:fld>
            <a:endParaRPr lang="fr-BE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A9665CB1-CCCC-4BA6-A3D9-62FD3EB66680}" type="datetimeFigureOut">
              <a:rPr lang="fr-BE" smtClean="0"/>
              <a:pPr/>
              <a:t>3/03/2011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60F74C-DD90-42B8-AAF1-19C7F111A8DC}" type="slidenum">
              <a:rPr lang="fr-BE" smtClean="0"/>
              <a:pPr/>
              <a:t>‹N°›</a:t>
            </a:fld>
            <a:endParaRPr lang="fr-BE"/>
          </a:p>
        </p:txBody>
      </p:sp>
      <p:sp>
        <p:nvSpPr>
          <p:cNvPr id="8" name="Connecteur droit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Espace réservé du contenu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12" name="Espace réservé du contenu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is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necteur droit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665CB1-CCCC-4BA6-A3D9-62FD3EB66680}" type="datetimeFigureOut">
              <a:rPr lang="fr-BE" smtClean="0"/>
              <a:pPr/>
              <a:t>3/03/2011</a:t>
            </a:fld>
            <a:endParaRPr lang="fr-BE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fr-BE"/>
          </a:p>
        </p:txBody>
      </p:sp>
      <p:sp>
        <p:nvSpPr>
          <p:cNvPr id="15" name="Connecteur droit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Espace réservé du contenu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26" name="Espace réservé du contenu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25" name="Ellipse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Ellipse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A960F74C-DD90-42B8-AAF1-19C7F111A8DC}" type="slidenum">
              <a:rPr lang="fr-BE" smtClean="0"/>
              <a:pPr/>
              <a:t>‹N°›</a:t>
            </a:fld>
            <a:endParaRPr lang="fr-BE"/>
          </a:p>
        </p:txBody>
      </p:sp>
      <p:sp>
        <p:nvSpPr>
          <p:cNvPr id="23" name="Titre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665CB1-CCCC-4BA6-A3D9-62FD3EB66680}" type="datetimeFigureOut">
              <a:rPr lang="fr-BE" smtClean="0"/>
              <a:pPr/>
              <a:t>3/03/2011</a:t>
            </a:fld>
            <a:endParaRPr lang="fr-BE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A960F74C-DD90-42B8-AAF1-19C7F111A8DC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665CB1-CCCC-4BA6-A3D9-62FD3EB66680}" type="datetimeFigureOut">
              <a:rPr lang="fr-BE" smtClean="0"/>
              <a:pPr/>
              <a:t>3/03/2011</a:t>
            </a:fld>
            <a:endParaRPr lang="fr-BE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A960F74C-DD90-42B8-AAF1-19C7F111A8DC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 avec légen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Connecteur droit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Espace réservé du contenu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10" name="Ellipse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Ellipse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A960F74C-DD90-42B8-AAF1-19C7F111A8DC}" type="slidenum">
              <a:rPr lang="fr-BE" smtClean="0"/>
              <a:pPr/>
              <a:t>‹N°›</a:t>
            </a:fld>
            <a:endParaRPr lang="fr-BE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665CB1-CCCC-4BA6-A3D9-62FD3EB66680}" type="datetimeFigureOut">
              <a:rPr lang="fr-BE" smtClean="0"/>
              <a:pPr/>
              <a:t>3/03/2011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fr-BE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Connecteur droit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Ellipse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Ellipse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A960F74C-DD90-42B8-AAF1-19C7F111A8DC}" type="slidenum">
              <a:rPr lang="fr-BE" smtClean="0"/>
              <a:pPr/>
              <a:t>‹N°›</a:t>
            </a:fld>
            <a:endParaRPr lang="fr-BE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fr-FR" smtClean="0"/>
              <a:t>Cliquez sur l'icône pour ajouter une image</a:t>
            </a:r>
            <a:endParaRPr kumimoji="0" lang="en-US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A9665CB1-CCCC-4BA6-A3D9-62FD3EB66680}" type="datetimeFigureOut">
              <a:rPr lang="fr-BE" smtClean="0"/>
              <a:pPr/>
              <a:t>3/03/2011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fr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665CB1-CCCC-4BA6-A3D9-62FD3EB66680}" type="datetimeFigureOut">
              <a:rPr lang="fr-BE" smtClean="0"/>
              <a:pPr/>
              <a:t>3/03/2011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60F74C-DD90-42B8-AAF1-19C7F111A8DC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itre vertical et text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Connecteur droit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Ellipse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Ellipse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A960F74C-DD90-42B8-AAF1-19C7F111A8DC}" type="slidenum">
              <a:rPr lang="fr-BE" smtClean="0"/>
              <a:pPr/>
              <a:t>‹N°›</a:t>
            </a:fld>
            <a:endParaRPr lang="fr-BE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665CB1-CCCC-4BA6-A3D9-62FD3EB66680}" type="datetimeFigureOut">
              <a:rPr lang="fr-BE" smtClean="0"/>
              <a:pPr/>
              <a:t>3/03/2011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Espace réservé de la date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A9665CB1-CCCC-4BA6-A3D9-62FD3EB66680}" type="datetimeFigureOut">
              <a:rPr lang="fr-BE" smtClean="0"/>
              <a:pPr/>
              <a:t>3/03/2011</a:t>
            </a:fld>
            <a:endParaRPr lang="fr-BE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fr-BE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Connecteur droit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Ellipse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Ellipse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Espace réservé du numéro de diapositive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A960F74C-DD90-42B8-AAF1-19C7F111A8DC}" type="slidenum">
              <a:rPr lang="fr-BE" smtClean="0"/>
              <a:pPr/>
              <a:t>‹N°›</a:t>
            </a:fld>
            <a:endParaRPr lang="fr-BE"/>
          </a:p>
        </p:txBody>
      </p:sp>
      <p:sp>
        <p:nvSpPr>
          <p:cNvPr id="22" name="Espace réservé du titre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13" name="Espace réservé du texte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  <a:p>
            <a:pPr lvl="1" eaLnBrk="1" latinLnBrk="0" hangingPunct="1"/>
            <a:r>
              <a:rPr kumimoji="0" lang="fr-FR" smtClean="0"/>
              <a:t>Deuxième niveau</a:t>
            </a:r>
          </a:p>
          <a:p>
            <a:pPr lvl="2" eaLnBrk="1" latinLnBrk="0" hangingPunct="1"/>
            <a:r>
              <a:rPr kumimoji="0" lang="fr-FR" smtClean="0"/>
              <a:t>Troisième niveau</a:t>
            </a:r>
          </a:p>
          <a:p>
            <a:pPr lvl="3" eaLnBrk="1" latinLnBrk="0" hangingPunct="1"/>
            <a:r>
              <a:rPr kumimoji="0" lang="fr-FR" smtClean="0"/>
              <a:t>Quatrième niveau</a:t>
            </a:r>
          </a:p>
          <a:p>
            <a:pPr lvl="4" eaLnBrk="1" latinLnBrk="0" hangingPunct="1"/>
            <a:r>
              <a:rPr kumimoji="0" lang="fr-FR" smtClean="0"/>
              <a:t>Cinquième niveau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fr-BE" sz="1800" dirty="0" smtClean="0">
                <a:solidFill>
                  <a:schemeClr val="tx1"/>
                </a:solidFill>
              </a:rPr>
              <a:t>Nicolas PETIT</a:t>
            </a:r>
          </a:p>
          <a:p>
            <a:endParaRPr lang="fr-BE" dirty="0" smtClean="0"/>
          </a:p>
          <a:p>
            <a:r>
              <a:rPr lang="fr-BE" dirty="0" smtClean="0"/>
              <a:t>Demi-journée d’Etude de l’AFEC</a:t>
            </a:r>
          </a:p>
          <a:p>
            <a:endParaRPr lang="fr-BE" dirty="0" smtClean="0"/>
          </a:p>
          <a:p>
            <a:r>
              <a:rPr lang="fr-BE" dirty="0" smtClean="0"/>
              <a:t>Paris, 3 mars 2011</a:t>
            </a:r>
            <a:endParaRPr lang="fr-BE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BE" dirty="0" smtClean="0"/>
              <a:t>L’actualité du droit matériel des pratiques anticoncurrentielles</a:t>
            </a:r>
            <a:endParaRPr lang="fr-BE" i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du contenu 3" descr="oscars.jpg"/>
          <p:cNvPicPr>
            <a:picLocks noGrp="1" noChangeAspect="1"/>
          </p:cNvPicPr>
          <p:nvPr>
            <p:ph sz="quarter" idx="4294967295"/>
          </p:nvPr>
        </p:nvPicPr>
        <p:blipFill>
          <a:blip r:embed="rId2" cstate="print"/>
          <a:stretch>
            <a:fillRect/>
          </a:stretch>
        </p:blipFill>
        <p:spPr>
          <a:xfrm>
            <a:off x="2051720" y="188641"/>
            <a:ext cx="5256584" cy="6132682"/>
          </a:xfr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 smtClean="0"/>
              <a:t>Plan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571500" indent="-571500">
              <a:buFont typeface="+mj-lt"/>
              <a:buAutoNum type="romanUcPeriod"/>
            </a:pPr>
            <a:r>
              <a:rPr lang="fr-BE" dirty="0" smtClean="0"/>
              <a:t>Tendance jurisprudentielle de l’année en droit des coordinations</a:t>
            </a:r>
          </a:p>
          <a:p>
            <a:pPr marL="571500" indent="-571500">
              <a:buFont typeface="+mj-lt"/>
              <a:buAutoNum type="romanUcPeriod"/>
            </a:pPr>
            <a:r>
              <a:rPr lang="fr-BE" dirty="0" smtClean="0"/>
              <a:t>Tendance jurisprudentielle de l’année en droit de la domination</a:t>
            </a:r>
          </a:p>
          <a:p>
            <a:pPr marL="571500" indent="-571500">
              <a:buFont typeface="+mj-lt"/>
              <a:buAutoNum type="romanUcPeriod"/>
            </a:pPr>
            <a:r>
              <a:rPr lang="fr-BE" dirty="0" smtClean="0"/>
              <a:t>Texte – ou groupe de textes – de l’année</a:t>
            </a:r>
          </a:p>
          <a:p>
            <a:pPr marL="571500" indent="-571500">
              <a:buFont typeface="+mj-lt"/>
              <a:buAutoNum type="romanUcPeriod"/>
            </a:pPr>
            <a:r>
              <a:rPr lang="fr-BE" dirty="0" smtClean="0"/>
              <a:t>Intervention juridictionnelle de l’année</a:t>
            </a:r>
          </a:p>
          <a:p>
            <a:pPr marL="571500" indent="-571500">
              <a:buFont typeface="+mj-lt"/>
              <a:buAutoNum type="romanUcPeriod"/>
            </a:pPr>
            <a:r>
              <a:rPr lang="fr-BE" dirty="0" smtClean="0"/>
              <a:t>Approximation juridique de l’année</a:t>
            </a:r>
            <a:endParaRPr lang="fr-FR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 smtClean="0"/>
              <a:t>Echantillon jurisprudentiel et réglementaire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fr-BE" dirty="0" smtClean="0"/>
              <a:t>9 textes à caractère général</a:t>
            </a:r>
          </a:p>
          <a:p>
            <a:r>
              <a:rPr lang="fr-BE" dirty="0" smtClean="0"/>
              <a:t>30 arrêts de la CJUE</a:t>
            </a:r>
          </a:p>
          <a:p>
            <a:r>
              <a:rPr lang="fr-BE" dirty="0" smtClean="0"/>
              <a:t>16 décisions de la Commission</a:t>
            </a:r>
          </a:p>
          <a:p>
            <a:r>
              <a:rPr lang="fr-BE" dirty="0" smtClean="0"/>
              <a:t>43 décisions de l’Autorité</a:t>
            </a:r>
          </a:p>
          <a:p>
            <a:r>
              <a:rPr lang="fr-BE" dirty="0" smtClean="0"/>
              <a:t>24 arrêts de la Cour d’appel de Paris</a:t>
            </a:r>
          </a:p>
          <a:p>
            <a:r>
              <a:rPr lang="fr-BE" dirty="0" smtClean="0"/>
              <a:t>10 arrêts de la Cour de cassation</a:t>
            </a:r>
            <a:endParaRPr lang="fr-FR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51520" y="332656"/>
            <a:ext cx="8534400" cy="758952"/>
          </a:xfrm>
        </p:spPr>
        <p:txBody>
          <a:bodyPr>
            <a:normAutofit fontScale="90000"/>
          </a:bodyPr>
          <a:lstStyle/>
          <a:p>
            <a:r>
              <a:rPr lang="fr-BE" dirty="0" smtClean="0"/>
              <a:t>I.	Tendance jurisprudentielle en droit des coordinations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fr-BE" dirty="0" smtClean="0"/>
              <a:t>Spécialisation  (Commission et CJUE)</a:t>
            </a:r>
          </a:p>
          <a:p>
            <a:r>
              <a:rPr lang="fr-BE" dirty="0" smtClean="0"/>
              <a:t>Clarification de l’application individuelle de l’article 101(3) TFUE (Autorité de la concurrence)</a:t>
            </a:r>
          </a:p>
          <a:p>
            <a:r>
              <a:rPr lang="fr-BE" dirty="0" smtClean="0"/>
              <a:t>Adaptation – amélioration? – de grands classiques du droit européen (Autorité de la concurrence)</a:t>
            </a:r>
            <a:endParaRPr lang="fr-FR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23528" y="332656"/>
            <a:ext cx="8534400" cy="758952"/>
          </a:xfrm>
        </p:spPr>
        <p:txBody>
          <a:bodyPr>
            <a:normAutofit fontScale="90000"/>
          </a:bodyPr>
          <a:lstStyle/>
          <a:p>
            <a:r>
              <a:rPr lang="fr-BE" dirty="0" smtClean="0"/>
              <a:t>I.	 </a:t>
            </a:r>
            <a:r>
              <a:rPr lang="fr-BE" smtClean="0"/>
              <a:t>Tendance jurisprudentielle </a:t>
            </a:r>
            <a:r>
              <a:rPr lang="fr-BE" dirty="0" smtClean="0"/>
              <a:t>en droit des coordinations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>
          <a:xfrm>
            <a:off x="301752" y="1628800"/>
            <a:ext cx="8503920" cy="4572000"/>
          </a:xfrm>
        </p:spPr>
        <p:txBody>
          <a:bodyPr/>
          <a:lstStyle/>
          <a:p>
            <a:r>
              <a:rPr lang="fr-BE" dirty="0" smtClean="0"/>
              <a:t>Clarification de l’application individuelle de l’article 101(3) TFUE</a:t>
            </a:r>
          </a:p>
          <a:p>
            <a:pPr lvl="1"/>
            <a:r>
              <a:rPr lang="fr-BE" dirty="0" smtClean="0"/>
              <a:t>L’affaire des banques, 20/09/10</a:t>
            </a:r>
          </a:p>
          <a:p>
            <a:pPr lvl="1"/>
            <a:r>
              <a:rPr lang="fr-BE" dirty="0" smtClean="0"/>
              <a:t>Faits</a:t>
            </a:r>
            <a:endParaRPr lang="fr-FR" dirty="0" smtClean="0"/>
          </a:p>
          <a:p>
            <a:pPr lvl="1"/>
            <a:r>
              <a:rPr lang="fr-BE" dirty="0" smtClean="0"/>
              <a:t>Restriction par objet =&gt; discutable</a:t>
            </a:r>
          </a:p>
          <a:p>
            <a:pPr lvl="1"/>
            <a:r>
              <a:rPr lang="fr-BE" dirty="0" smtClean="0"/>
              <a:t>Approche économique de l’article 101(3) TFUE</a:t>
            </a:r>
          </a:p>
          <a:p>
            <a:pPr lvl="2"/>
            <a:r>
              <a:rPr lang="fr-BE" dirty="0" smtClean="0"/>
              <a:t>Progrès technique et économique =&gt; oui</a:t>
            </a:r>
          </a:p>
          <a:p>
            <a:pPr lvl="2"/>
            <a:r>
              <a:rPr lang="fr-BE" dirty="0" smtClean="0"/>
              <a:t>Nécessité de la commission =&gt; non</a:t>
            </a:r>
          </a:p>
          <a:p>
            <a:pPr lvl="3"/>
            <a:r>
              <a:rPr lang="fr-BE" dirty="0" smtClean="0"/>
              <a:t>P = T * A * i.	(perte moyenne de trésorerie)		</a:t>
            </a:r>
          </a:p>
          <a:p>
            <a:pPr lvl="3"/>
            <a:r>
              <a:rPr lang="fr-BE" dirty="0" smtClean="0"/>
              <a:t>G = R * A * i. (gain moyen de trésorerie)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01752" y="365792"/>
            <a:ext cx="8534400" cy="758952"/>
          </a:xfrm>
        </p:spPr>
        <p:txBody>
          <a:bodyPr>
            <a:normAutofit fontScale="90000"/>
          </a:bodyPr>
          <a:lstStyle/>
          <a:p>
            <a:r>
              <a:rPr lang="fr-BE" dirty="0" smtClean="0"/>
              <a:t>II.	Tendance jurisprudentielle en droit de la domination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fr-BE" dirty="0" smtClean="0"/>
              <a:t>Spécialisation sectorielle (Commission)</a:t>
            </a:r>
          </a:p>
          <a:p>
            <a:r>
              <a:rPr lang="fr-BE" dirty="0" smtClean="0"/>
              <a:t>Régression de l’approche par les effets (Cour et Tribunal)</a:t>
            </a:r>
          </a:p>
          <a:p>
            <a:r>
              <a:rPr lang="fr-BE" dirty="0" smtClean="0"/>
              <a:t>Discrimination (Autorité)</a:t>
            </a:r>
          </a:p>
          <a:p>
            <a:pPr lvl="1"/>
            <a:r>
              <a:rPr lang="fr-BE" dirty="0" smtClean="0"/>
              <a:t>Discrimination de 2</a:t>
            </a:r>
            <a:r>
              <a:rPr lang="fr-BE" baseline="30000" dirty="0" smtClean="0"/>
              <a:t>nde</a:t>
            </a:r>
            <a:r>
              <a:rPr lang="fr-BE" dirty="0" smtClean="0"/>
              <a:t> ligne &gt;&lt; </a:t>
            </a:r>
            <a:r>
              <a:rPr lang="fr-BE" strike="sngStrike" dirty="0" smtClean="0"/>
              <a:t>Discrimination de 1</a:t>
            </a:r>
            <a:r>
              <a:rPr lang="fr-BE" strike="sngStrike" baseline="30000" dirty="0" smtClean="0"/>
              <a:t>ère</a:t>
            </a:r>
            <a:r>
              <a:rPr lang="fr-BE" strike="sngStrike" dirty="0" smtClean="0"/>
              <a:t> ligne</a:t>
            </a:r>
          </a:p>
          <a:p>
            <a:pPr lvl="2"/>
            <a:r>
              <a:rPr lang="fr-BE" dirty="0" smtClean="0"/>
              <a:t>Discrimination avec intérêts stratégiques verticaux (</a:t>
            </a:r>
            <a:r>
              <a:rPr lang="fr-BE" i="1" dirty="0" smtClean="0"/>
              <a:t>Pages Jaunes</a:t>
            </a:r>
            <a:r>
              <a:rPr lang="fr-BE" dirty="0" smtClean="0"/>
              <a:t>)</a:t>
            </a:r>
          </a:p>
          <a:p>
            <a:pPr lvl="2"/>
            <a:r>
              <a:rPr lang="fr-BE" dirty="0" smtClean="0"/>
              <a:t>Discrimination de 2</a:t>
            </a:r>
            <a:r>
              <a:rPr lang="fr-BE" baseline="30000" dirty="0" smtClean="0"/>
              <a:t>nde</a:t>
            </a:r>
            <a:r>
              <a:rPr lang="fr-BE" dirty="0" smtClean="0"/>
              <a:t> ligne « pure » (</a:t>
            </a:r>
            <a:r>
              <a:rPr lang="fr-BE" i="1" dirty="0" err="1" smtClean="0"/>
              <a:t>NAVx</a:t>
            </a:r>
            <a:r>
              <a:rPr lang="fr-BE" i="1" dirty="0" smtClean="0"/>
              <a:t>,</a:t>
            </a:r>
            <a:r>
              <a:rPr lang="fr-BE" dirty="0" smtClean="0"/>
              <a:t> </a:t>
            </a:r>
            <a:r>
              <a:rPr lang="fr-BE" i="1" dirty="0" smtClean="0"/>
              <a:t>Eco-emballages</a:t>
            </a:r>
            <a:r>
              <a:rPr lang="fr-BE" dirty="0" smtClean="0"/>
              <a:t>)</a:t>
            </a:r>
            <a:endParaRPr lang="fr-FR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01752" y="365792"/>
            <a:ext cx="8534400" cy="758952"/>
          </a:xfrm>
        </p:spPr>
        <p:txBody>
          <a:bodyPr>
            <a:normAutofit fontScale="90000"/>
          </a:bodyPr>
          <a:lstStyle/>
          <a:p>
            <a:r>
              <a:rPr lang="fr-BE" dirty="0" smtClean="0"/>
              <a:t>II.	 Tendance jurisprudentielle en droit de la domination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fr-BE" dirty="0" smtClean="0"/>
              <a:t>Régression de l’approche par les effets (Cour et Tribunal)</a:t>
            </a:r>
          </a:p>
          <a:p>
            <a:pPr lvl="1"/>
            <a:r>
              <a:rPr lang="fr-BE" dirty="0" smtClean="0"/>
              <a:t>Ampleur du comportement abusif et part de marché liée</a:t>
            </a:r>
          </a:p>
          <a:p>
            <a:pPr lvl="1"/>
            <a:r>
              <a:rPr lang="fr-BE" dirty="0" smtClean="0"/>
              <a:t>Effets probables et indétermination du standard de preuve</a:t>
            </a:r>
          </a:p>
          <a:p>
            <a:pPr lvl="1"/>
            <a:r>
              <a:rPr lang="fr-BE" dirty="0" smtClean="0"/>
              <a:t>Elimination de la condition d’atteinte au bien-être du consommateur?</a:t>
            </a:r>
          </a:p>
          <a:p>
            <a:pPr lvl="1"/>
            <a:r>
              <a:rPr lang="fr-BE" dirty="0" smtClean="0"/>
              <a:t>Marchés émergents et de hautes technologies</a:t>
            </a:r>
            <a:endParaRPr lang="fr-FR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BE" dirty="0" smtClean="0"/>
              <a:t>III.	Textes – ou groupes de textes – de l’année	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fr-BE" dirty="0" smtClean="0"/>
              <a:t>Règlement 267/2010 et Communication</a:t>
            </a:r>
            <a:endParaRPr lang="fr-FR" dirty="0" smtClean="0"/>
          </a:p>
          <a:p>
            <a:r>
              <a:rPr lang="fr-BE" dirty="0" smtClean="0"/>
              <a:t>Règlement 330/2010 et lignes directrices sur les restrictions verticales</a:t>
            </a:r>
          </a:p>
          <a:p>
            <a:r>
              <a:rPr lang="fr-FR" dirty="0" smtClean="0"/>
              <a:t>Règlement 461/2010 (distribution automobile) et lignes directrices supplémentaires sur les accords de vente et de réparation de véhicules automobiles et de distribution de pièces de rechange de véhicules automobiles</a:t>
            </a:r>
          </a:p>
          <a:p>
            <a:r>
              <a:rPr lang="fr-BE" dirty="0" smtClean="0"/>
              <a:t>Règlements 1217 et 1218/2010 et lignes directrices sur les accord de coopération horizontale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BE" dirty="0" smtClean="0"/>
              <a:t>III.	Textes – ou groupes de textes – de l’année	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fr-BE" dirty="0" smtClean="0"/>
              <a:t>Le nouveau régime des accords verticaux</a:t>
            </a:r>
          </a:p>
          <a:p>
            <a:pPr lvl="1"/>
            <a:r>
              <a:rPr lang="fr-BE" dirty="0" smtClean="0"/>
              <a:t>Durcissement</a:t>
            </a:r>
          </a:p>
          <a:p>
            <a:pPr lvl="2"/>
            <a:r>
              <a:rPr lang="fr-BE" dirty="0" smtClean="0"/>
              <a:t>Double seuil de parts de marché</a:t>
            </a:r>
          </a:p>
          <a:p>
            <a:pPr lvl="2"/>
            <a:r>
              <a:rPr lang="fr-BE" dirty="0" smtClean="0"/>
              <a:t>La puissance d’achat =&gt; facteur pro </a:t>
            </a:r>
            <a:r>
              <a:rPr lang="fr-BE" i="1" dirty="0" smtClean="0"/>
              <a:t>ou </a:t>
            </a:r>
            <a:r>
              <a:rPr lang="fr-BE" dirty="0" smtClean="0"/>
              <a:t>anticoncurrentiel</a:t>
            </a:r>
          </a:p>
          <a:p>
            <a:pPr lvl="3"/>
            <a:r>
              <a:rPr lang="fr-BE" dirty="0" smtClean="0"/>
              <a:t>Redevances d’accès et gestion catégorielle</a:t>
            </a:r>
          </a:p>
          <a:p>
            <a:pPr lvl="2"/>
            <a:r>
              <a:rPr lang="fr-BE" dirty="0" smtClean="0"/>
              <a:t>Interdiction de principe des restrictions aux ventes en ligne</a:t>
            </a:r>
            <a:endParaRPr lang="fr-FR" dirty="0" smtClean="0"/>
          </a:p>
          <a:p>
            <a:pPr lvl="1"/>
            <a:r>
              <a:rPr lang="fr-BE" dirty="0" smtClean="0"/>
              <a:t>Assouplissement?</a:t>
            </a:r>
          </a:p>
          <a:p>
            <a:pPr lvl="2"/>
            <a:r>
              <a:rPr lang="fr-BE" dirty="0" smtClean="0"/>
              <a:t>Justifications aux prix de revente imposés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BE" dirty="0" smtClean="0"/>
              <a:t>III.	Textes – ou groupes de textes – de l’année	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fr-BE" dirty="0" smtClean="0"/>
              <a:t>Le nouveau régime des accords de coopération horizontale</a:t>
            </a:r>
          </a:p>
          <a:p>
            <a:pPr lvl="1"/>
            <a:r>
              <a:rPr lang="fr-BE" dirty="0" smtClean="0"/>
              <a:t>Eclaircissement?</a:t>
            </a:r>
          </a:p>
          <a:p>
            <a:pPr lvl="2"/>
            <a:r>
              <a:rPr lang="fr-BE" dirty="0" smtClean="0"/>
              <a:t>Introduction d’une nouvelle section sur les échanges d’informations</a:t>
            </a:r>
          </a:p>
          <a:p>
            <a:pPr lvl="3"/>
            <a:r>
              <a:rPr lang="fr-BE" dirty="0" smtClean="0"/>
              <a:t>Clarification des théories d’atteinte à la concurrence (collusion et forclusion)</a:t>
            </a:r>
          </a:p>
          <a:p>
            <a:pPr lvl="3"/>
            <a:r>
              <a:rPr lang="fr-BE" dirty="0" smtClean="0"/>
              <a:t>Clarification de la distinction objet/effet</a:t>
            </a:r>
          </a:p>
          <a:p>
            <a:pPr lvl="3"/>
            <a:r>
              <a:rPr lang="fr-BE" dirty="0" smtClean="0"/>
              <a:t>Clarification de la méthode d’analyse</a:t>
            </a:r>
          </a:p>
          <a:p>
            <a:pPr lvl="3"/>
            <a:r>
              <a:rPr lang="fr-BE" dirty="0" smtClean="0"/>
              <a:t>Clarification des principes d’exemption</a:t>
            </a:r>
            <a:endParaRPr lang="fr-FR" dirty="0" smtClean="0"/>
          </a:p>
          <a:p>
            <a:pPr lvl="2"/>
            <a:r>
              <a:rPr lang="fr-BE" dirty="0" smtClean="0"/>
              <a:t>Augmentation de la section relative à la normalisation</a:t>
            </a:r>
          </a:p>
          <a:p>
            <a:pPr lvl="3"/>
            <a:r>
              <a:rPr lang="fr-BE" dirty="0" smtClean="0"/>
              <a:t>Zone de sécurité</a:t>
            </a:r>
          </a:p>
          <a:p>
            <a:pPr lvl="3"/>
            <a:r>
              <a:rPr lang="fr-BE" dirty="0" smtClean="0"/>
              <a:t>Comportements individuels des titulaires de DPI</a:t>
            </a:r>
          </a:p>
          <a:p>
            <a:pPr lvl="2"/>
            <a:endParaRPr lang="fr-BE" dirty="0" smtClean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 smtClean="0"/>
              <a:t>IV.	Intervention juridictionnelle de l’année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fr-BE" dirty="0" smtClean="0"/>
              <a:t>Censure, annulation, réformation, cassation</a:t>
            </a:r>
          </a:p>
          <a:p>
            <a:pPr lvl="1"/>
            <a:r>
              <a:rPr lang="fr-BE" dirty="0" smtClean="0"/>
              <a:t>Tribunal, 15/09/10, </a:t>
            </a:r>
            <a:r>
              <a:rPr lang="fr-BE" i="1" dirty="0" smtClean="0"/>
              <a:t>CEAHR c. Commission</a:t>
            </a:r>
          </a:p>
          <a:p>
            <a:pPr lvl="1"/>
            <a:r>
              <a:rPr lang="fr-BE" dirty="0" smtClean="0"/>
              <a:t>CA Paris , 23/09/10 et 27/01/11, </a:t>
            </a:r>
            <a:r>
              <a:rPr lang="fr-BE" i="1" dirty="0" smtClean="0"/>
              <a:t>Orange Caraïbes </a:t>
            </a:r>
            <a:r>
              <a:rPr lang="fr-BE" dirty="0" smtClean="0"/>
              <a:t>et </a:t>
            </a:r>
            <a:r>
              <a:rPr lang="fr-BE" i="1" dirty="0" smtClean="0"/>
              <a:t>SFR/FT</a:t>
            </a:r>
          </a:p>
          <a:p>
            <a:pPr lvl="1"/>
            <a:r>
              <a:rPr lang="fr-BE" dirty="0" smtClean="0"/>
              <a:t>Cour de Cassation, 16/02/10, </a:t>
            </a:r>
            <a:r>
              <a:rPr lang="fr-BE" i="1" dirty="0" smtClean="0"/>
              <a:t>Exclusivité </a:t>
            </a:r>
            <a:r>
              <a:rPr lang="fr-BE" i="1" dirty="0" err="1" smtClean="0"/>
              <a:t>iPhone</a:t>
            </a:r>
            <a:r>
              <a:rPr lang="fr-BE" i="1" dirty="0" smtClean="0"/>
              <a:t>/Orange</a:t>
            </a:r>
            <a:endParaRPr lang="fr-BE" dirty="0" smtClean="0"/>
          </a:p>
          <a:p>
            <a:endParaRPr lang="fr-BE" i="1" dirty="0" smtClean="0"/>
          </a:p>
          <a:p>
            <a:endParaRPr lang="fr-FR" i="1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 smtClean="0"/>
              <a:t>IV.	Intervention juridictionnelle de l’année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fr-BE" dirty="0" smtClean="0"/>
              <a:t>Tribunal, 15/09/10, </a:t>
            </a:r>
            <a:r>
              <a:rPr lang="fr-BE" i="1" dirty="0" smtClean="0"/>
              <a:t>CEAHR c. Commission</a:t>
            </a:r>
          </a:p>
          <a:p>
            <a:pPr lvl="1"/>
            <a:r>
              <a:rPr lang="fr-BE" dirty="0" smtClean="0"/>
              <a:t>Toutes les caractéristiques du contrôle marginal</a:t>
            </a:r>
          </a:p>
          <a:p>
            <a:pPr lvl="2"/>
            <a:r>
              <a:rPr lang="fr-BE" dirty="0" smtClean="0"/>
              <a:t>Analyse économique (MP)</a:t>
            </a:r>
          </a:p>
          <a:p>
            <a:pPr lvl="2"/>
            <a:r>
              <a:rPr lang="fr-BE" dirty="0" smtClean="0"/>
              <a:t>Contentieux des plaintes (discrétion de la Commission)</a:t>
            </a:r>
          </a:p>
          <a:p>
            <a:pPr lvl="1"/>
            <a:r>
              <a:rPr lang="fr-BE" dirty="0" smtClean="0"/>
              <a:t>Mais en l’espèce un contrôle quasi-normal</a:t>
            </a:r>
            <a:endParaRPr lang="fr-FR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01752" y="293784"/>
            <a:ext cx="8534400" cy="758952"/>
          </a:xfrm>
        </p:spPr>
        <p:txBody>
          <a:bodyPr>
            <a:normAutofit/>
          </a:bodyPr>
          <a:lstStyle/>
          <a:p>
            <a:r>
              <a:rPr lang="fr-BE" dirty="0" smtClean="0"/>
              <a:t>V.	Approximations juridico-économiques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fr-BE" dirty="0" smtClean="0"/>
              <a:t>Contre-vérités</a:t>
            </a:r>
          </a:p>
          <a:p>
            <a:r>
              <a:rPr lang="fr-BE" dirty="0" smtClean="0"/>
              <a:t>Vices de motivation</a:t>
            </a:r>
          </a:p>
          <a:p>
            <a:r>
              <a:rPr lang="fr-BE" dirty="0" smtClean="0"/>
              <a:t>Qualification discutable</a:t>
            </a:r>
          </a:p>
          <a:p>
            <a:r>
              <a:rPr lang="fr-BE" dirty="0" smtClean="0"/>
              <a:t>Raisonnements économiques approximatifs</a:t>
            </a:r>
          </a:p>
          <a:p>
            <a:r>
              <a:rPr lang="fr-BE" dirty="0" smtClean="0"/>
              <a:t>Base juridique incertaine</a:t>
            </a:r>
          </a:p>
          <a:p>
            <a:r>
              <a:rPr lang="fr-BE" dirty="0" smtClean="0"/>
              <a:t>…</a:t>
            </a:r>
            <a:endParaRPr lang="fr-FR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 smtClean="0"/>
              <a:t>Conclusions</a:t>
            </a:r>
            <a:endParaRPr lang="fr-FR" dirty="0"/>
          </a:p>
        </p:txBody>
      </p:sp>
      <p:graphicFrame>
        <p:nvGraphicFramePr>
          <p:cNvPr id="4" name="Espace réservé du contenu 3"/>
          <p:cNvGraphicFramePr>
            <a:graphicFrameLocks noGrp="1"/>
          </p:cNvGraphicFramePr>
          <p:nvPr>
            <p:ph sz="quarter" idx="1"/>
          </p:nvPr>
        </p:nvGraphicFramePr>
        <p:xfrm>
          <a:off x="323528" y="2276872"/>
          <a:ext cx="8504238" cy="29819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34746"/>
                <a:gridCol w="2834746"/>
                <a:gridCol w="2834746"/>
              </a:tblGrid>
              <a:tr h="745486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chemeClr val="accent1"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BE" dirty="0" smtClean="0"/>
                        <a:t>Commission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BE" dirty="0" smtClean="0"/>
                        <a:t>Autorité</a:t>
                      </a:r>
                      <a:endParaRPr lang="fr-FR" dirty="0"/>
                    </a:p>
                  </a:txBody>
                  <a:tcPr/>
                </a:tc>
              </a:tr>
              <a:tr h="745486">
                <a:tc>
                  <a:txBody>
                    <a:bodyPr/>
                    <a:lstStyle/>
                    <a:p>
                      <a:r>
                        <a:rPr lang="fr-BE" dirty="0" smtClean="0"/>
                        <a:t>Nombre de décisions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BE" dirty="0" smtClean="0"/>
                        <a:t>16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BE" dirty="0" smtClean="0"/>
                        <a:t>43</a:t>
                      </a:r>
                      <a:endParaRPr lang="fr-FR" dirty="0"/>
                    </a:p>
                  </a:txBody>
                  <a:tcPr/>
                </a:tc>
              </a:tr>
              <a:tr h="745486">
                <a:tc>
                  <a:txBody>
                    <a:bodyPr/>
                    <a:lstStyle/>
                    <a:p>
                      <a:r>
                        <a:rPr lang="fr-BE" dirty="0" smtClean="0"/>
                        <a:t>Budget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BE" dirty="0" smtClean="0"/>
                        <a:t>€95</a:t>
                      </a:r>
                      <a:r>
                        <a:rPr lang="fr-BE" baseline="0" dirty="0" smtClean="0"/>
                        <a:t> .000.000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BE" dirty="0" smtClean="0"/>
                        <a:t>€20.000.000</a:t>
                      </a:r>
                      <a:endParaRPr lang="fr-FR" dirty="0"/>
                    </a:p>
                  </a:txBody>
                  <a:tcPr/>
                </a:tc>
              </a:tr>
              <a:tr h="745486">
                <a:tc>
                  <a:txBody>
                    <a:bodyPr/>
                    <a:lstStyle/>
                    <a:p>
                      <a:r>
                        <a:rPr lang="fr-BE" dirty="0" smtClean="0"/>
                        <a:t>Personnel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BE" dirty="0" smtClean="0"/>
                        <a:t>900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BE" dirty="0" smtClean="0"/>
                        <a:t>175</a:t>
                      </a:r>
                      <a:endParaRPr lang="fr-FR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vil">
  <a:themeElements>
    <a:clrScheme name="Civil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Civil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Civil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1804</TotalTime>
  <Words>543</Words>
  <Application>Microsoft Office PowerPoint</Application>
  <PresentationFormat>Affichage à l'écran (4:3)</PresentationFormat>
  <Paragraphs>101</Paragraphs>
  <Slides>15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15</vt:i4>
      </vt:variant>
    </vt:vector>
  </HeadingPairs>
  <TitlesOfParts>
    <vt:vector size="16" baseType="lpstr">
      <vt:lpstr>Civil</vt:lpstr>
      <vt:lpstr>L’actualité du droit matériel des pratiques anticoncurrentielles</vt:lpstr>
      <vt:lpstr>Diapositive 2</vt:lpstr>
      <vt:lpstr>Plan</vt:lpstr>
      <vt:lpstr>Echantillon jurisprudentiel et réglementaire</vt:lpstr>
      <vt:lpstr>I. Tendance jurisprudentielle en droit des coordinations</vt:lpstr>
      <vt:lpstr>I.  Tendance jurisprudentielle en droit des coordinations</vt:lpstr>
      <vt:lpstr>II. Tendance jurisprudentielle en droit de la domination</vt:lpstr>
      <vt:lpstr>II.  Tendance jurisprudentielle en droit de la domination</vt:lpstr>
      <vt:lpstr>III. Textes – ou groupes de textes – de l’année </vt:lpstr>
      <vt:lpstr>III. Textes – ou groupes de textes – de l’année </vt:lpstr>
      <vt:lpstr>III. Textes – ou groupes de textes – de l’année </vt:lpstr>
      <vt:lpstr>IV. Intervention juridictionnelle de l’année</vt:lpstr>
      <vt:lpstr>IV. Intervention juridictionnelle de l’année</vt:lpstr>
      <vt:lpstr>V. Approximations juridico-économiques</vt:lpstr>
      <vt:lpstr>Conclusions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 droit de la concurrence face aux free-riders</dc:title>
  <dc:creator>User</dc:creator>
  <cp:lastModifiedBy>Valued Acer Customer</cp:lastModifiedBy>
  <cp:revision>11</cp:revision>
  <dcterms:created xsi:type="dcterms:W3CDTF">2011-01-07T12:08:56Z</dcterms:created>
  <dcterms:modified xsi:type="dcterms:W3CDTF">2011-03-03T17:14:05Z</dcterms:modified>
</cp:coreProperties>
</file>