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42"/>
  </p:notesMasterIdLst>
  <p:sldIdLst>
    <p:sldId id="256" r:id="rId2"/>
    <p:sldId id="260" r:id="rId3"/>
    <p:sldId id="298" r:id="rId4"/>
    <p:sldId id="299" r:id="rId5"/>
    <p:sldId id="261" r:id="rId6"/>
    <p:sldId id="258" r:id="rId7"/>
    <p:sldId id="300" r:id="rId8"/>
    <p:sldId id="259" r:id="rId9"/>
    <p:sldId id="265" r:id="rId10"/>
    <p:sldId id="266" r:id="rId11"/>
    <p:sldId id="269" r:id="rId12"/>
    <p:sldId id="268" r:id="rId13"/>
    <p:sldId id="267" r:id="rId14"/>
    <p:sldId id="270" r:id="rId15"/>
    <p:sldId id="271" r:id="rId16"/>
    <p:sldId id="272" r:id="rId17"/>
    <p:sldId id="273" r:id="rId18"/>
    <p:sldId id="275" r:id="rId19"/>
    <p:sldId id="278" r:id="rId20"/>
    <p:sldId id="280" r:id="rId21"/>
    <p:sldId id="281" r:id="rId22"/>
    <p:sldId id="282" r:id="rId23"/>
    <p:sldId id="283" r:id="rId24"/>
    <p:sldId id="284" r:id="rId25"/>
    <p:sldId id="285" r:id="rId26"/>
    <p:sldId id="286" r:id="rId27"/>
    <p:sldId id="287" r:id="rId28"/>
    <p:sldId id="288" r:id="rId29"/>
    <p:sldId id="301" r:id="rId30"/>
    <p:sldId id="290" r:id="rId31"/>
    <p:sldId id="291" r:id="rId32"/>
    <p:sldId id="292" r:id="rId33"/>
    <p:sldId id="293" r:id="rId34"/>
    <p:sldId id="294" r:id="rId35"/>
    <p:sldId id="295" r:id="rId36"/>
    <p:sldId id="296" r:id="rId37"/>
    <p:sldId id="297" r:id="rId38"/>
    <p:sldId id="302" r:id="rId39"/>
    <p:sldId id="277" r:id="rId40"/>
    <p:sldId id="303" r:id="rId41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7A9987-6FCC-4502-85BB-ECCEE20B4D4B}" type="datetimeFigureOut">
              <a:rPr lang="en-US" smtClean="0"/>
              <a:pPr/>
              <a:t>5/5/2011</a:t>
            </a:fld>
            <a:endParaRPr lang="en-US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CB2D3-E765-4FA8-A36A-F592219FB7E8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6499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fr-BE" smtClean="0"/>
          </a:p>
        </p:txBody>
      </p:sp>
      <p:sp>
        <p:nvSpPr>
          <p:cNvPr id="106500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DE3E2C9-EC49-4C59-889C-F7FBC008C7A2}" type="slidenum">
              <a:rPr lang="fr-FR"/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6499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fr-BE" smtClean="0"/>
          </a:p>
        </p:txBody>
      </p:sp>
      <p:sp>
        <p:nvSpPr>
          <p:cNvPr id="106500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DE3E2C9-EC49-4C59-889C-F7FBC008C7A2}" type="slidenum">
              <a:rPr lang="fr-FR"/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fr-F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7939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fr-BE" smtClean="0"/>
          </a:p>
        </p:txBody>
      </p:sp>
      <p:sp>
        <p:nvSpPr>
          <p:cNvPr id="167940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FD66682-912A-40FD-AE2D-EF9DCAE9D0FC}" type="slidenum">
              <a:rPr lang="fr-FR"/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fr-F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6499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fr-BE" smtClean="0"/>
          </a:p>
        </p:txBody>
      </p:sp>
      <p:sp>
        <p:nvSpPr>
          <p:cNvPr id="106500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DE3E2C9-EC49-4C59-889C-F7FBC008C7A2}" type="slidenum">
              <a:rPr lang="fr-FR"/>
              <a:pPr fontAlgn="base">
                <a:spcBef>
                  <a:spcPct val="0"/>
                </a:spcBef>
                <a:spcAft>
                  <a:spcPct val="0"/>
                </a:spcAft>
              </a:pPr>
              <a:t>29</a:t>
            </a:fld>
            <a:endParaRPr lang="fr-F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6499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fr-BE" smtClean="0"/>
          </a:p>
        </p:txBody>
      </p:sp>
      <p:sp>
        <p:nvSpPr>
          <p:cNvPr id="106500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DE3E2C9-EC49-4C59-889C-F7FBC008C7A2}" type="slidenum">
              <a:rPr lang="fr-FR"/>
              <a:pPr fontAlgn="base">
                <a:spcBef>
                  <a:spcPct val="0"/>
                </a:spcBef>
                <a:spcAft>
                  <a:spcPct val="0"/>
                </a:spcAft>
              </a:pPr>
              <a:t>38</a:t>
            </a:fld>
            <a:endParaRPr lang="fr-F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6499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fr-BE" smtClean="0"/>
          </a:p>
        </p:txBody>
      </p:sp>
      <p:sp>
        <p:nvSpPr>
          <p:cNvPr id="106500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DE3E2C9-EC49-4C59-889C-F7FBC008C7A2}" type="slidenum">
              <a:rPr lang="fr-FR"/>
              <a:pPr fontAlgn="base">
                <a:spcBef>
                  <a:spcPct val="0"/>
                </a:spcBef>
                <a:spcAft>
                  <a:spcPct val="0"/>
                </a:spcAft>
              </a:pPr>
              <a:t>40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28" name="Espace réservé de la date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ABBAC-E0F0-4257-B957-6E0700890CC6}" type="datetime1">
              <a:rPr lang="en-US" smtClean="0"/>
              <a:pPr/>
              <a:t>5/5/2011</a:t>
            </a:fld>
            <a:endParaRPr lang="en-US"/>
          </a:p>
        </p:txBody>
      </p:sp>
      <p:sp>
        <p:nvSpPr>
          <p:cNvPr id="17" name="Espace réservé du pied de pag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Connecteur droit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Ellipse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Ellipse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Espace réservé du numéro de diapositive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86C371B2-9A04-4F9D-A776-94125D142066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0C71B-4205-4203-A041-3F13FAB81544}" type="datetime1">
              <a:rPr lang="en-US" smtClean="0"/>
              <a:pPr/>
              <a:t>5/5/2011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86C371B2-9A04-4F9D-A776-94125D142066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54709-4B18-4255-A2A8-5B37CF1172E4}" type="datetime1">
              <a:rPr lang="en-US" smtClean="0"/>
              <a:pPr/>
              <a:t>5/5/2011</a:t>
            </a:fld>
            <a:endParaRPr lang="en-US"/>
          </a:p>
        </p:txBody>
      </p:sp>
      <p:sp>
        <p:nvSpPr>
          <p:cNvPr id="8" name="Connecteur droit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Ellipse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Ellipse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86C371B2-9A04-4F9D-A776-94125D142066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9D37A108-4007-4D4B-A247-1D5EA01B910D}" type="datetime1">
              <a:rPr lang="en-US" smtClean="0"/>
              <a:pPr/>
              <a:t>5/5/2011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371B2-9A04-4F9D-A776-94125D142066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8" name="Connecteur droit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Espace réservé du contenu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12" name="Espace réservé du contenu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necteur droit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ABB43-70F3-4B4B-9402-7049B0BDB3F0}" type="datetime1">
              <a:rPr lang="en-US" smtClean="0"/>
              <a:pPr/>
              <a:t>5/5/2011</a:t>
            </a:fld>
            <a:endParaRPr lang="en-US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Connecteur droit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Espace réservé du contenu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26" name="Espace réservé du contenu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25" name="Ellipse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Ellipse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86C371B2-9A04-4F9D-A776-94125D142066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23" name="Titr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E5397-A017-406E-9BF1-E2E8AB396F59}" type="datetime1">
              <a:rPr lang="en-US" smtClean="0"/>
              <a:pPr/>
              <a:t>5/5/2011</a:t>
            </a:fld>
            <a:endParaRPr lang="en-US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86C371B2-9A04-4F9D-A776-94125D142066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A61B6-24AD-4827-9379-87675068C2D8}" type="datetime1">
              <a:rPr lang="en-US" smtClean="0"/>
              <a:pPr/>
              <a:t>5/5/2011</a:t>
            </a:fld>
            <a:endParaRPr lang="en-US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371B2-9A04-4F9D-A776-94125D142066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Connecteur droit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Espace réservé du contenu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10" name="Ellipse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Ellipse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86C371B2-9A04-4F9D-A776-94125D142066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A6FD2-3414-4A29-B4AA-3C2F9C8E188C}" type="datetime1">
              <a:rPr lang="en-US" smtClean="0"/>
              <a:pPr/>
              <a:t>5/5/2011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necteur droit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Ellipse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Ellipse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86C371B2-9A04-4F9D-A776-94125D142066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8639BF33-ED2E-4E24-986B-8072AA3BB265}" type="datetime1">
              <a:rPr lang="en-US" smtClean="0"/>
              <a:pPr/>
              <a:t>5/5/2011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C677F-AC4C-4356-8141-99E11633DF10}" type="datetime1">
              <a:rPr lang="en-US" smtClean="0"/>
              <a:pPr/>
              <a:t>5/5/2011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371B2-9A04-4F9D-A776-94125D142066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Connecteur droit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Ellipse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Ellipse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86C371B2-9A04-4F9D-A776-94125D142066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9EB52-F343-4070-BAA7-0E101DE1308A}" type="datetime1">
              <a:rPr lang="en-US" smtClean="0"/>
              <a:pPr/>
              <a:t>5/5/2011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42E098F0-6BFE-45D1-9216-821A8A4CA64D}" type="datetime1">
              <a:rPr lang="en-US" smtClean="0"/>
              <a:pPr/>
              <a:t>5/5/2011</a:t>
            </a:fld>
            <a:endParaRPr lang="en-US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Connecteur droit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Ellipse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Ellipse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86C371B2-9A04-4F9D-A776-94125D142066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22" name="Espace réservé du titre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chillingcompetition.com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ec.europa.eu/dgs/competition/directory/organi_en.pdf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://eur-lex.europa.eu/LexUriServ/LexUriServ.do?uri=CELEX:32003R0001:EN:NOT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ft.gov.uk/OFTwork/cartels-and-competition/cartels/rewards" TargetMode="External"/><Relationship Id="rId2" Type="http://schemas.openxmlformats.org/officeDocument/2006/relationships/hyperlink" Target="http://ec.europa.eu/competition/forms/consumer_form_en.html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ous-titre 4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5 May 2010</a:t>
            </a:r>
          </a:p>
          <a:p>
            <a:r>
              <a:rPr lang="en-US" dirty="0" smtClean="0"/>
              <a:t>Nicolas Petit</a:t>
            </a:r>
          </a:p>
          <a:p>
            <a:r>
              <a:rPr lang="en-US" dirty="0" smtClean="0"/>
              <a:t>University of Liege (ULg)</a:t>
            </a:r>
          </a:p>
          <a:p>
            <a:r>
              <a:rPr lang="en-US" dirty="0" smtClean="0">
                <a:hlinkClick r:id="rId2"/>
              </a:rPr>
              <a:t>http://chillingcompetition.com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Titr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Public and Private Enforcement of EU Competition Law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Purpose of the Presentation</a:t>
            </a:r>
            <a:endParaRPr lang="en-US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371B2-9A04-4F9D-A776-94125D142066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01752" y="1627592"/>
            <a:ext cx="4038600" cy="4681728"/>
          </a:xfrm>
        </p:spPr>
        <p:txBody>
          <a:bodyPr>
            <a:normAutofit fontScale="70000" lnSpcReduction="20000"/>
          </a:bodyPr>
          <a:lstStyle/>
          <a:p>
            <a:pPr marL="514350" indent="-514350"/>
            <a:r>
              <a:rPr lang="en-US" dirty="0" smtClean="0"/>
              <a:t>EU competition rules have many fascinating features</a:t>
            </a:r>
          </a:p>
          <a:p>
            <a:pPr marL="514350" indent="-514350"/>
            <a:r>
              <a:rPr lang="en-US" dirty="0" smtClean="0"/>
              <a:t>One of their most intriguing features is that they are subject to specific enforcement mechanisms</a:t>
            </a:r>
          </a:p>
          <a:p>
            <a:pPr marL="514350" indent="-514350"/>
            <a:r>
              <a:rPr lang="en-US" dirty="0" smtClean="0"/>
              <a:t>Unlike other rules of law, the EU competition rules are enforced not only through the courts system </a:t>
            </a:r>
            <a:r>
              <a:rPr lang="fr-BE" dirty="0" smtClean="0"/>
              <a:t> </a:t>
            </a:r>
            <a:r>
              <a:rPr lang="fr-BE" sz="2600" dirty="0" smtClean="0"/>
              <a:t>(</a:t>
            </a:r>
            <a:r>
              <a:rPr lang="fr-FR" sz="2600" dirty="0" smtClean="0"/>
              <a:t>« </a:t>
            </a:r>
            <a:r>
              <a:rPr lang="fr-FR" sz="2600" dirty="0" err="1" smtClean="0"/>
              <a:t>private</a:t>
            </a:r>
            <a:r>
              <a:rPr lang="fr-FR" sz="2600" dirty="0" smtClean="0"/>
              <a:t> </a:t>
            </a:r>
            <a:r>
              <a:rPr lang="fr-FR" sz="2600" dirty="0" err="1" smtClean="0"/>
              <a:t>enforcement</a:t>
            </a:r>
            <a:r>
              <a:rPr lang="fr-FR" sz="2600" dirty="0" smtClean="0"/>
              <a:t> », </a:t>
            </a:r>
            <a:r>
              <a:rPr lang="fr-FR" sz="2600" dirty="0" err="1" smtClean="0"/>
              <a:t>upon</a:t>
            </a:r>
            <a:r>
              <a:rPr lang="fr-FR" sz="2600" dirty="0" smtClean="0"/>
              <a:t> </a:t>
            </a:r>
            <a:r>
              <a:rPr lang="fr-FR" sz="2600" dirty="0" err="1" smtClean="0"/>
              <a:t>requests</a:t>
            </a:r>
            <a:r>
              <a:rPr lang="fr-FR" sz="2600" dirty="0" smtClean="0"/>
              <a:t> of </a:t>
            </a:r>
            <a:r>
              <a:rPr lang="fr-FR" sz="2600" dirty="0" err="1" smtClean="0"/>
              <a:t>private</a:t>
            </a:r>
            <a:r>
              <a:rPr lang="fr-FR" sz="2600" dirty="0" smtClean="0"/>
              <a:t> parties), but </a:t>
            </a:r>
            <a:r>
              <a:rPr lang="fr-FR" sz="2600" dirty="0" err="1" smtClean="0"/>
              <a:t>also</a:t>
            </a:r>
            <a:r>
              <a:rPr lang="fr-FR" sz="2600" dirty="0" smtClean="0"/>
              <a:t> by </a:t>
            </a:r>
            <a:r>
              <a:rPr lang="fr-FR" sz="2600" dirty="0" err="1" smtClean="0"/>
              <a:t>independent</a:t>
            </a:r>
            <a:r>
              <a:rPr lang="fr-FR" sz="2600" dirty="0" smtClean="0"/>
              <a:t> administrative </a:t>
            </a:r>
            <a:r>
              <a:rPr lang="fr-FR" sz="2600" dirty="0" err="1" smtClean="0"/>
              <a:t>agencies</a:t>
            </a:r>
            <a:r>
              <a:rPr lang="fr-FR" sz="2600" dirty="0" smtClean="0"/>
              <a:t>  (« public </a:t>
            </a:r>
            <a:r>
              <a:rPr lang="fr-FR" sz="2600" dirty="0" err="1" smtClean="0"/>
              <a:t>enforcement</a:t>
            </a:r>
            <a:r>
              <a:rPr lang="fr-FR" sz="2600" smtClean="0"/>
              <a:t> »)</a:t>
            </a:r>
            <a:endParaRPr lang="en-US" sz="2600" dirty="0" smtClean="0"/>
          </a:p>
          <a:p>
            <a:pPr marL="514350" indent="-514350"/>
            <a:r>
              <a:rPr lang="en-US" dirty="0" smtClean="0"/>
              <a:t>Against this background, this presentation ambition is to offer you a short journey on those two enforcement routes (and their interplay)</a:t>
            </a:r>
            <a:endParaRPr lang="en-US" dirty="0"/>
          </a:p>
        </p:txBody>
      </p:sp>
      <p:pic>
        <p:nvPicPr>
          <p:cNvPr id="7" name="Espace réservé du contenu 6" descr="easy_rider_haut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812690" y="2201912"/>
            <a:ext cx="3960440" cy="324036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571500" indent="-571500">
              <a:buFont typeface="+mj-lt"/>
              <a:buAutoNum type="romanUcPeriod"/>
            </a:pPr>
            <a:r>
              <a:rPr lang="en-US" dirty="0" smtClean="0"/>
              <a:t>A reminder</a:t>
            </a:r>
          </a:p>
          <a:p>
            <a:pPr marL="571500" indent="-571500">
              <a:buFont typeface="+mj-lt"/>
              <a:buAutoNum type="romanUcPeriod"/>
            </a:pPr>
            <a:r>
              <a:rPr lang="en-US" dirty="0" smtClean="0"/>
              <a:t>Public enforcement</a:t>
            </a:r>
          </a:p>
          <a:p>
            <a:pPr marL="571500" indent="-571500">
              <a:buFont typeface="+mj-lt"/>
              <a:buAutoNum type="romanUcPeriod"/>
            </a:pPr>
            <a:r>
              <a:rPr lang="en-US" dirty="0" smtClean="0"/>
              <a:t>Private enforcement</a:t>
            </a:r>
          </a:p>
          <a:p>
            <a:pPr marL="571500" indent="-571500">
              <a:buFont typeface="+mj-lt"/>
              <a:buAutoNum type="romanUcPeriod"/>
            </a:pPr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371B2-9A04-4F9D-A776-94125D142066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2" name="Rectangle 4"/>
          <p:cNvSpPr>
            <a:spLocks noChangeArrowheads="1"/>
          </p:cNvSpPr>
          <p:nvPr/>
        </p:nvSpPr>
        <p:spPr bwMode="auto">
          <a:xfrm>
            <a:off x="684213" y="2505075"/>
            <a:ext cx="7772400" cy="190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marL="1143000" indent="-114300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BE" sz="6000" dirty="0" smtClean="0">
                <a:ea typeface="+mj-ea"/>
                <a:cs typeface="+mj-cs"/>
              </a:rPr>
              <a:t>I.	A </a:t>
            </a:r>
            <a:r>
              <a:rPr lang="fr-BE" sz="6000" dirty="0" err="1" smtClean="0">
                <a:ea typeface="+mj-ea"/>
                <a:cs typeface="+mj-cs"/>
              </a:rPr>
              <a:t>reminder</a:t>
            </a:r>
            <a:endParaRPr lang="fr-BE" sz="6000" dirty="0">
              <a:ea typeface="+mj-ea"/>
              <a:cs typeface="+mj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BE" sz="6000" b="1" u="sng" dirty="0">
                <a:latin typeface="+mn-lt"/>
                <a:cs typeface="+mn-cs"/>
              </a:rPr>
              <a:t> </a:t>
            </a:r>
            <a:endParaRPr lang="fr-FR" sz="6000" b="1" dirty="0">
              <a:latin typeface="+mn-lt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371B2-9A04-4F9D-A776-94125D142066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 – The Theory</a:t>
            </a:r>
            <a:endParaRPr lang="en-US" dirty="0"/>
          </a:p>
        </p:txBody>
      </p:sp>
      <p:sp>
        <p:nvSpPr>
          <p:cNvPr id="9" name="Espace réservé du contenu 8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Competition rules are predicated on the view that market competition promotes economic efficiency in the form of low prices, increased choice and technological innovation (+ in the EU contribution to market integration) </a:t>
            </a:r>
          </a:p>
          <a:p>
            <a:r>
              <a:rPr lang="en-US" dirty="0" smtClean="0"/>
              <a:t>Modern competition rules generally outlaw: </a:t>
            </a:r>
          </a:p>
          <a:p>
            <a:pPr lvl="1"/>
            <a:r>
              <a:rPr lang="en-US" dirty="0" smtClean="0"/>
              <a:t>Anticompetitive agreements between independent firms (Article 101 TFEU) =&gt; price-fixing amongst competitors, exclusivity agreements which foreclose rivals, etc.</a:t>
            </a:r>
          </a:p>
          <a:p>
            <a:pPr lvl="1"/>
            <a:r>
              <a:rPr lang="en-US" dirty="0" smtClean="0"/>
              <a:t>Abuses of dominant positions (Article 102 TFEU) =&gt; excessive prices, predatory pricing, refusal to supply indispensable inputs, etc. </a:t>
            </a:r>
          </a:p>
          <a:p>
            <a:pPr lvl="1"/>
            <a:r>
              <a:rPr lang="en-US" dirty="0" smtClean="0"/>
              <a:t>Anticompetitive mergers =&gt; mergers to monopoly/oligopoly</a:t>
            </a:r>
          </a:p>
          <a:p>
            <a:r>
              <a:rPr lang="en-US" dirty="0" smtClean="0"/>
              <a:t>Articles 101 and 102 TFEU only apply to practices which have an appreciable effect on cross-border trade</a:t>
            </a:r>
          </a:p>
          <a:p>
            <a:pPr lvl="1"/>
            <a:endParaRPr lang="en-US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371B2-9A04-4F9D-A776-94125D142066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Article 101 TFEU</a:t>
            </a:r>
            <a:endParaRPr lang="en-US" dirty="0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245166" cy="731520"/>
          </a:xfrm>
        </p:spPr>
        <p:txBody>
          <a:bodyPr/>
          <a:lstStyle/>
          <a:p>
            <a:r>
              <a:rPr lang="en-US" dirty="0" smtClean="0"/>
              <a:t>Article 102 TFEU</a:t>
            </a:r>
            <a:endParaRPr lang="en-US" dirty="0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en-US" i="1" dirty="0" smtClean="0"/>
              <a:t>Lifts and escalators cartel</a:t>
            </a:r>
            <a:r>
              <a:rPr lang="en-US" dirty="0" smtClean="0"/>
              <a:t>, 2007</a:t>
            </a:r>
          </a:p>
          <a:p>
            <a:r>
              <a:rPr lang="en-US" i="1" dirty="0" smtClean="0"/>
              <a:t>International removal services cartel</a:t>
            </a:r>
            <a:r>
              <a:rPr lang="en-US" dirty="0" smtClean="0"/>
              <a:t>, 2008</a:t>
            </a:r>
          </a:p>
          <a:p>
            <a:pPr>
              <a:buNone/>
            </a:pPr>
            <a:endParaRPr lang="en-US" dirty="0" smtClean="0"/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i="1" dirty="0" smtClean="0"/>
              <a:t>Microsoft I</a:t>
            </a:r>
            <a:r>
              <a:rPr lang="en-US" dirty="0" smtClean="0"/>
              <a:t>, 2004</a:t>
            </a:r>
          </a:p>
          <a:p>
            <a:r>
              <a:rPr lang="en-US" i="1" dirty="0" smtClean="0"/>
              <a:t>Intel</a:t>
            </a:r>
            <a:r>
              <a:rPr lang="en-US" dirty="0" smtClean="0"/>
              <a:t>, 2009</a:t>
            </a:r>
          </a:p>
          <a:p>
            <a:r>
              <a:rPr lang="en-US" i="1" dirty="0" smtClean="0"/>
              <a:t>Microsoft II</a:t>
            </a:r>
            <a:r>
              <a:rPr lang="en-US" dirty="0" smtClean="0"/>
              <a:t>, 2010</a:t>
            </a:r>
          </a:p>
          <a:p>
            <a:r>
              <a:rPr lang="en-US" i="1" dirty="0" smtClean="0"/>
              <a:t>Google</a:t>
            </a:r>
            <a:r>
              <a:rPr lang="en-US" dirty="0" smtClean="0"/>
              <a:t>, 2011</a:t>
            </a:r>
            <a:endParaRPr lang="en-US" dirty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 – The Practice</a:t>
            </a:r>
            <a:endParaRPr lang="en-US" dirty="0"/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371B2-9A04-4F9D-A776-94125D142066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2" name="Rectangle 4"/>
          <p:cNvSpPr>
            <a:spLocks noChangeArrowheads="1"/>
          </p:cNvSpPr>
          <p:nvPr/>
        </p:nvSpPr>
        <p:spPr bwMode="auto">
          <a:xfrm>
            <a:off x="323528" y="2505075"/>
            <a:ext cx="8352927" cy="190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marL="1143000" indent="-114300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BE" sz="6000" dirty="0" smtClean="0">
                <a:ea typeface="+mj-ea"/>
                <a:cs typeface="+mj-cs"/>
              </a:rPr>
              <a:t>II.	Public </a:t>
            </a:r>
            <a:r>
              <a:rPr lang="fr-BE" sz="6000" dirty="0" err="1" smtClean="0">
                <a:ea typeface="+mj-ea"/>
                <a:cs typeface="+mj-cs"/>
              </a:rPr>
              <a:t>Enforcement</a:t>
            </a:r>
            <a:endParaRPr lang="fr-BE" sz="6000" dirty="0">
              <a:ea typeface="+mj-ea"/>
              <a:cs typeface="+mj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BE" sz="6000" b="1" u="sng" dirty="0">
                <a:latin typeface="+mn-lt"/>
                <a:cs typeface="+mn-cs"/>
              </a:rPr>
              <a:t> </a:t>
            </a:r>
            <a:endParaRPr lang="fr-FR" sz="6000" b="1" dirty="0">
              <a:latin typeface="+mn-lt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371B2-9A04-4F9D-A776-94125D142066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Structure</a:t>
            </a:r>
            <a:endParaRPr lang="en-US" dirty="0"/>
          </a:p>
        </p:txBody>
      </p:sp>
      <p:sp>
        <p:nvSpPr>
          <p:cNvPr id="9" name="Espace réservé du contenu 8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Why? – Rationale for Public Enforcement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Who? – The Creatures of Public Enforcement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What? – The Nature of Public Enforcement Activities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Conclusions</a:t>
            </a:r>
          </a:p>
          <a:p>
            <a:endParaRPr lang="en-US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371B2-9A04-4F9D-A776-94125D142066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01752" y="329296"/>
            <a:ext cx="8534400" cy="75895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1.	Why? – Rationale for Public Enforcement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782272"/>
          </a:xfrm>
        </p:spPr>
        <p:txBody>
          <a:bodyPr>
            <a:normAutofit fontScale="77500" lnSpcReduction="20000"/>
          </a:bodyPr>
          <a:lstStyle/>
          <a:p>
            <a:r>
              <a:rPr lang="en-US" sz="2800" dirty="0" smtClean="0"/>
              <a:t>Private enforcement by generalist courts is unsatisfactory</a:t>
            </a:r>
          </a:p>
          <a:p>
            <a:pPr lvl="1"/>
            <a:r>
              <a:rPr lang="en-US" sz="2400" dirty="0" smtClean="0"/>
              <a:t>Courts lack expertise in complex economic matters</a:t>
            </a:r>
          </a:p>
          <a:p>
            <a:pPr lvl="1"/>
            <a:r>
              <a:rPr lang="en-US" sz="2400" dirty="0" smtClean="0"/>
              <a:t>Courts cannot deal with resource intensive competition cases</a:t>
            </a:r>
            <a:endParaRPr lang="en-US" sz="2300" dirty="0" smtClean="0"/>
          </a:p>
          <a:p>
            <a:pPr lvl="1"/>
            <a:r>
              <a:rPr lang="en-US" sz="2400" dirty="0" smtClean="0"/>
              <a:t>Courts cannot monitor markets to uncover hidden, unlawful behavior</a:t>
            </a:r>
          </a:p>
          <a:p>
            <a:pPr lvl="1"/>
            <a:r>
              <a:rPr lang="en-US" sz="2400" dirty="0" smtClean="0"/>
              <a:t>Courts are reluctant to order investigative measures</a:t>
            </a:r>
          </a:p>
          <a:p>
            <a:pPr lvl="1"/>
            <a:r>
              <a:rPr lang="en-US" sz="2400" dirty="0" smtClean="0"/>
              <a:t>Courts cannot focus/prioritize their resources on those specific markets/practices that matter (=&gt; duty to deal with all cases).  Absence of “</a:t>
            </a:r>
            <a:r>
              <a:rPr lang="en-US" sz="2400" i="1" dirty="0" err="1" smtClean="0"/>
              <a:t>opportunité</a:t>
            </a:r>
            <a:r>
              <a:rPr lang="en-US" sz="2400" i="1" dirty="0" smtClean="0"/>
              <a:t> des </a:t>
            </a:r>
            <a:r>
              <a:rPr lang="en-US" sz="2400" i="1" dirty="0" err="1" smtClean="0"/>
              <a:t>poursuites</a:t>
            </a:r>
            <a:r>
              <a:rPr lang="en-US" sz="2400" dirty="0" smtClean="0"/>
              <a:t>”. Often, courts are clogged with disputes of minor importance in economic welfare terms</a:t>
            </a:r>
          </a:p>
          <a:p>
            <a:r>
              <a:rPr lang="en-US" sz="2800" dirty="0" smtClean="0"/>
              <a:t>EU competition law is thus primarily enforced by specialized administrative agencies (“</a:t>
            </a:r>
            <a:r>
              <a:rPr lang="en-US" sz="2800" i="1" dirty="0" smtClean="0"/>
              <a:t>competition authorities</a:t>
            </a:r>
            <a:r>
              <a:rPr lang="en-US" sz="2800" dirty="0" smtClean="0"/>
              <a:t>”) with very intrusive powers</a:t>
            </a:r>
          </a:p>
          <a:p>
            <a:r>
              <a:rPr lang="en-US" sz="2800" dirty="0" smtClean="0"/>
              <a:t>Those authorities share many analogies with sector specific regulators in network industries (</a:t>
            </a:r>
            <a:r>
              <a:rPr lang="en-US" sz="2800" dirty="0" err="1" smtClean="0"/>
              <a:t>telcos</a:t>
            </a:r>
            <a:r>
              <a:rPr lang="en-US" sz="2800" dirty="0" smtClean="0"/>
              <a:t>, etc.) or other independent agencies (European agencies). Yet, they have oversight over all sectors of the economy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371B2-9A04-4F9D-A776-94125D142066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01752" y="356914"/>
            <a:ext cx="8534400" cy="75895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2.	Who? – The Creatures of EU Competition Enforcement</a:t>
            </a:r>
            <a:endParaRPr lang="en-US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371B2-9A04-4F9D-A776-94125D142066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romanLcPeriod"/>
            </a:pPr>
            <a:endParaRPr lang="en-US" sz="2400" dirty="0" smtClean="0"/>
          </a:p>
          <a:p>
            <a:pPr marL="514350" indent="-514350">
              <a:buFont typeface="+mj-lt"/>
              <a:buAutoNum type="romanLcPeriod"/>
            </a:pPr>
            <a:endParaRPr lang="en-US" sz="2400" dirty="0" smtClean="0"/>
          </a:p>
          <a:p>
            <a:pPr marL="514350" indent="-514350">
              <a:buFont typeface="+mj-lt"/>
              <a:buAutoNum type="romanLcPeriod"/>
            </a:pPr>
            <a:r>
              <a:rPr lang="en-US" sz="2400" dirty="0" smtClean="0"/>
              <a:t>Overview of the System</a:t>
            </a:r>
          </a:p>
          <a:p>
            <a:pPr marL="514350" indent="-514350">
              <a:buFont typeface="+mj-lt"/>
              <a:buAutoNum type="romanLcPeriod"/>
            </a:pPr>
            <a:r>
              <a:rPr lang="en-US" sz="2400" dirty="0" smtClean="0"/>
              <a:t>The European Commission</a:t>
            </a:r>
          </a:p>
          <a:p>
            <a:pPr marL="514350" indent="-514350">
              <a:buFont typeface="+mj-lt"/>
              <a:buAutoNum type="romanLcPeriod"/>
            </a:pPr>
            <a:r>
              <a:rPr lang="en-US" sz="2400" dirty="0" smtClean="0"/>
              <a:t>The NCAs</a:t>
            </a:r>
          </a:p>
          <a:p>
            <a:endParaRPr lang="en-US" dirty="0"/>
          </a:p>
        </p:txBody>
      </p:sp>
      <p:sp>
        <p:nvSpPr>
          <p:cNvPr id="6" name="Espace réservé du contenu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 </a:t>
            </a:r>
            <a:endParaRPr lang="en-US" dirty="0"/>
          </a:p>
        </p:txBody>
      </p:sp>
      <p:pic>
        <p:nvPicPr>
          <p:cNvPr id="7" name="Picture 7" descr="Berlaymon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43616" y="4005064"/>
            <a:ext cx="2447925" cy="18319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Image 8" descr="image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29916" y="1681084"/>
            <a:ext cx="1446213" cy="2016125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</a:t>
            </a:r>
            <a:r>
              <a:rPr lang="en-US" dirty="0" smtClean="0"/>
              <a:t>.	Overview of the System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854280"/>
          </a:xfrm>
        </p:spPr>
        <p:txBody>
          <a:bodyPr>
            <a:normAutofit fontScale="77500" lnSpcReduction="20000"/>
          </a:bodyPr>
          <a:lstStyle/>
          <a:p>
            <a:r>
              <a:rPr lang="en-US" sz="2400" dirty="0" smtClean="0"/>
              <a:t>EU competition rules (Article 101 and 102 TFEU) can be enforced both at the European – by the Commission – and national levels – by National Competition Authorities (“NCAs”)</a:t>
            </a:r>
          </a:p>
          <a:p>
            <a:r>
              <a:rPr lang="en-US" sz="2400" dirty="0" smtClean="0"/>
              <a:t>With the adoption of Regulation 1/2003,  the Commission and the NCAs form a “</a:t>
            </a:r>
            <a:r>
              <a:rPr lang="en-US" sz="2400" i="1" dirty="0" smtClean="0"/>
              <a:t>network</a:t>
            </a:r>
            <a:r>
              <a:rPr lang="en-US" sz="2400" dirty="0" smtClean="0"/>
              <a:t>” of competition authorities (the “ECN”). All those authorities can apply the EU competition rules</a:t>
            </a:r>
          </a:p>
          <a:p>
            <a:pPr>
              <a:defRPr/>
            </a:pPr>
            <a:r>
              <a:rPr lang="fr-BE" sz="2400" dirty="0" smtClean="0"/>
              <a:t>To </a:t>
            </a:r>
            <a:r>
              <a:rPr lang="fr-BE" sz="2400" dirty="0" err="1" smtClean="0"/>
              <a:t>avoid</a:t>
            </a:r>
            <a:r>
              <a:rPr lang="fr-BE" sz="2400" dirty="0" smtClean="0"/>
              <a:t> duplication of efforts and </a:t>
            </a:r>
            <a:r>
              <a:rPr lang="fr-BE" sz="2400" dirty="0" err="1" smtClean="0"/>
              <a:t>decisional</a:t>
            </a:r>
            <a:r>
              <a:rPr lang="fr-BE" sz="2400" dirty="0" smtClean="0"/>
              <a:t> </a:t>
            </a:r>
            <a:r>
              <a:rPr lang="fr-BE" sz="2400" dirty="0" err="1" smtClean="0"/>
              <a:t>conflicts</a:t>
            </a:r>
            <a:r>
              <a:rPr lang="fr-BE" sz="2400" dirty="0" smtClean="0"/>
              <a:t>, distribution of cases </a:t>
            </a:r>
            <a:r>
              <a:rPr lang="fr-BE" sz="2400" dirty="0" err="1" smtClean="0"/>
              <a:t>amongst</a:t>
            </a:r>
            <a:r>
              <a:rPr lang="fr-BE" sz="2400" dirty="0" smtClean="0"/>
              <a:t> ECN </a:t>
            </a:r>
            <a:r>
              <a:rPr lang="fr-BE" sz="2400" dirty="0" err="1" smtClean="0"/>
              <a:t>is</a:t>
            </a:r>
            <a:r>
              <a:rPr lang="fr-BE" sz="2400" dirty="0" smtClean="0"/>
              <a:t> </a:t>
            </a:r>
            <a:r>
              <a:rPr lang="fr-BE" sz="2400" dirty="0" err="1" smtClean="0"/>
              <a:t>subject</a:t>
            </a:r>
            <a:r>
              <a:rPr lang="fr-BE" sz="2400" dirty="0" smtClean="0"/>
              <a:t> to certain </a:t>
            </a:r>
            <a:r>
              <a:rPr lang="fr-BE" sz="2400" dirty="0" err="1" smtClean="0"/>
              <a:t>principles</a:t>
            </a:r>
            <a:endParaRPr lang="fr-BE" sz="2400" dirty="0" smtClean="0"/>
          </a:p>
          <a:p>
            <a:pPr lvl="1">
              <a:defRPr/>
            </a:pPr>
            <a:r>
              <a:rPr lang="fr-BE" dirty="0" smtClean="0"/>
              <a:t>Commission </a:t>
            </a:r>
            <a:r>
              <a:rPr lang="en-US" dirty="0" smtClean="0"/>
              <a:t>focuses on (</a:t>
            </a:r>
            <a:r>
              <a:rPr lang="en-US" dirty="0" err="1" smtClean="0"/>
              <a:t>i</a:t>
            </a:r>
            <a:r>
              <a:rPr lang="en-US" dirty="0" smtClean="0"/>
              <a:t>) hardcore cartels; (ii) cases raising new questions of law (</a:t>
            </a:r>
            <a:r>
              <a:rPr lang="en-US" i="1" dirty="0" smtClean="0"/>
              <a:t>e.g</a:t>
            </a:r>
            <a:r>
              <a:rPr lang="en-US" dirty="0" smtClean="0"/>
              <a:t>. generic competition in </a:t>
            </a:r>
            <a:r>
              <a:rPr lang="en-US" dirty="0" err="1" smtClean="0"/>
              <a:t>pharma</a:t>
            </a:r>
            <a:r>
              <a:rPr lang="en-US" dirty="0" smtClean="0"/>
              <a:t> sector); and (iii) cases with significant transnational interest (+3 rule: </a:t>
            </a:r>
            <a:r>
              <a:rPr lang="en-US" i="1" dirty="0" smtClean="0"/>
              <a:t>see </a:t>
            </a:r>
            <a:r>
              <a:rPr lang="en-US" dirty="0" smtClean="0"/>
              <a:t>international removal services)</a:t>
            </a:r>
          </a:p>
          <a:p>
            <a:pPr lvl="1">
              <a:defRPr/>
            </a:pPr>
            <a:r>
              <a:rPr lang="en-US" dirty="0" smtClean="0"/>
              <a:t>NCAs deal with other cases (</a:t>
            </a:r>
            <a:r>
              <a:rPr lang="en-US" i="1" dirty="0" smtClean="0"/>
              <a:t>e.g.</a:t>
            </a:r>
            <a:r>
              <a:rPr lang="en-US" dirty="0" smtClean="0"/>
              <a:t>, vertical restraints), under the monitoring of the Commission (which can take cases from NCAs). NCAs may also provide assistance to the Commission in the context of investigations in the MS</a:t>
            </a:r>
          </a:p>
          <a:p>
            <a:pPr lvl="1">
              <a:defRPr/>
            </a:pPr>
            <a:r>
              <a:rPr lang="en-US" dirty="0" smtClean="0"/>
              <a:t>Cases are allocated to the “</a:t>
            </a:r>
            <a:r>
              <a:rPr lang="en-US" i="1" dirty="0" smtClean="0"/>
              <a:t>best placed</a:t>
            </a:r>
            <a:r>
              <a:rPr lang="en-US" dirty="0" smtClean="0"/>
              <a:t>” NCA (generally the 1</a:t>
            </a:r>
            <a:r>
              <a:rPr lang="en-US" baseline="30000" dirty="0" smtClean="0"/>
              <a:t>st</a:t>
            </a:r>
            <a:r>
              <a:rPr lang="en-US" dirty="0" smtClean="0"/>
              <a:t> one to start an investigation…). Reallocation is possible</a:t>
            </a:r>
          </a:p>
          <a:p>
            <a:pPr lvl="1">
              <a:defRPr/>
            </a:pPr>
            <a:r>
              <a:rPr lang="en-US" dirty="0" smtClean="0"/>
              <a:t>“</a:t>
            </a:r>
            <a:r>
              <a:rPr lang="en-US" i="1" dirty="0" smtClean="0"/>
              <a:t>Spirit</a:t>
            </a:r>
            <a:r>
              <a:rPr lang="en-US" dirty="0" smtClean="0"/>
              <a:t>” of mutual recognition</a:t>
            </a:r>
            <a:endParaRPr lang="fr-FR" dirty="0" smtClean="0"/>
          </a:p>
          <a:p>
            <a:endParaRPr lang="en-US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371B2-9A04-4F9D-A776-94125D142066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itre 1"/>
          <p:cNvSpPr>
            <a:spLocks noGrp="1"/>
          </p:cNvSpPr>
          <p:nvPr>
            <p:ph type="title"/>
          </p:nvPr>
        </p:nvSpPr>
        <p:spPr>
          <a:xfrm>
            <a:off x="301752" y="308502"/>
            <a:ext cx="8534400" cy="758952"/>
          </a:xfrm>
        </p:spPr>
        <p:txBody>
          <a:bodyPr>
            <a:normAutofit/>
          </a:bodyPr>
          <a:lstStyle/>
          <a:p>
            <a:r>
              <a:rPr lang="en-US" dirty="0" smtClean="0"/>
              <a:t>ii.	The European Commission</a:t>
            </a:r>
            <a:endParaRPr lang="fr-FR" dirty="0" smtClean="0">
              <a:solidFill>
                <a:srgbClr val="7B9899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C5531A1-FDCF-4FFF-A92E-83A2FFAAC0B5}" type="slidenum">
              <a:rPr lang="fr-FR"/>
              <a:pPr>
                <a:defRPr/>
              </a:pPr>
              <a:t>12</a:t>
            </a:fld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301625" y="1557338"/>
            <a:ext cx="8591550" cy="5111750"/>
          </a:xfrm>
        </p:spPr>
        <p:txBody>
          <a:bodyPr>
            <a:normAutofit lnSpcReduction="10000"/>
          </a:bodyPr>
          <a:lstStyle/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fr-BE" dirty="0" err="1" smtClean="0"/>
              <a:t>At</a:t>
            </a:r>
            <a:r>
              <a:rPr lang="fr-BE" dirty="0" smtClean="0"/>
              <a:t> the </a:t>
            </a:r>
            <a:r>
              <a:rPr lang="fr-BE" dirty="0" err="1" smtClean="0"/>
              <a:t>European</a:t>
            </a:r>
            <a:r>
              <a:rPr lang="fr-BE" dirty="0" smtClean="0"/>
              <a:t> </a:t>
            </a:r>
            <a:r>
              <a:rPr lang="fr-BE" dirty="0" err="1" smtClean="0"/>
              <a:t>level</a:t>
            </a:r>
            <a:r>
              <a:rPr lang="fr-BE" dirty="0" smtClean="0"/>
              <a:t>, the Competition </a:t>
            </a:r>
            <a:r>
              <a:rPr lang="fr-BE" dirty="0" err="1" smtClean="0"/>
              <a:t>Authority</a:t>
            </a:r>
            <a:r>
              <a:rPr lang="fr-BE" dirty="0" smtClean="0"/>
              <a:t> </a:t>
            </a:r>
            <a:r>
              <a:rPr lang="fr-BE" dirty="0" err="1" smtClean="0"/>
              <a:t>is</a:t>
            </a:r>
            <a:r>
              <a:rPr lang="fr-BE" dirty="0" smtClean="0"/>
              <a:t> the </a:t>
            </a:r>
            <a:r>
              <a:rPr lang="fr-BE" dirty="0" err="1" smtClean="0"/>
              <a:t>European</a:t>
            </a:r>
            <a:r>
              <a:rPr lang="fr-BE" dirty="0" smtClean="0"/>
              <a:t> Commission (the « Commission »)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fr-BE" dirty="0" smtClean="0"/>
              <a:t>The </a:t>
            </a:r>
            <a:r>
              <a:rPr lang="fr-BE" dirty="0" err="1" smtClean="0"/>
              <a:t>enforcement</a:t>
            </a:r>
            <a:r>
              <a:rPr lang="fr-BE" dirty="0" smtClean="0"/>
              <a:t> of the EU </a:t>
            </a:r>
            <a:r>
              <a:rPr lang="fr-BE" dirty="0" err="1" smtClean="0"/>
              <a:t>competition</a:t>
            </a:r>
            <a:r>
              <a:rPr lang="fr-BE" dirty="0" smtClean="0"/>
              <a:t> </a:t>
            </a:r>
            <a:r>
              <a:rPr lang="fr-BE" dirty="0" err="1" smtClean="0"/>
              <a:t>rules</a:t>
            </a:r>
            <a:r>
              <a:rPr lang="fr-BE" dirty="0" smtClean="0"/>
              <a:t> </a:t>
            </a:r>
            <a:r>
              <a:rPr lang="fr-BE" dirty="0" err="1" smtClean="0"/>
              <a:t>is</a:t>
            </a:r>
            <a:r>
              <a:rPr lang="fr-BE" dirty="0" smtClean="0"/>
              <a:t> </a:t>
            </a:r>
            <a:r>
              <a:rPr lang="fr-BE" dirty="0" err="1" smtClean="0"/>
              <a:t>bestowed</a:t>
            </a:r>
            <a:r>
              <a:rPr lang="fr-BE" dirty="0" smtClean="0"/>
              <a:t> </a:t>
            </a:r>
            <a:r>
              <a:rPr lang="fr-BE" dirty="0" err="1" smtClean="0"/>
              <a:t>upon</a:t>
            </a:r>
            <a:r>
              <a:rPr lang="fr-BE" dirty="0" smtClean="0"/>
              <a:t> a </a:t>
            </a:r>
            <a:r>
              <a:rPr lang="fr-BE" dirty="0" err="1" smtClean="0"/>
              <a:t>particular</a:t>
            </a:r>
            <a:r>
              <a:rPr lang="fr-BE" dirty="0" smtClean="0"/>
              <a:t> </a:t>
            </a:r>
            <a:r>
              <a:rPr lang="fr-BE" dirty="0" err="1" smtClean="0"/>
              <a:t>Directorate</a:t>
            </a:r>
            <a:r>
              <a:rPr lang="fr-BE" dirty="0" smtClean="0"/>
              <a:t> General </a:t>
            </a:r>
            <a:r>
              <a:rPr lang="fr-BE" dirty="0" err="1" smtClean="0"/>
              <a:t>within</a:t>
            </a:r>
            <a:r>
              <a:rPr lang="fr-BE" dirty="0" smtClean="0"/>
              <a:t> the Commission =&gt; </a:t>
            </a:r>
            <a:r>
              <a:rPr lang="fr-BE" dirty="0" smtClean="0">
                <a:hlinkClick r:id="rId3"/>
              </a:rPr>
              <a:t>DG COMP</a:t>
            </a:r>
            <a:endParaRPr lang="fr-BE" dirty="0" smtClean="0"/>
          </a:p>
          <a:p>
            <a:pPr marL="548640" lvl="1" indent="-274320" fontAlgn="auto">
              <a:spcAft>
                <a:spcPts val="0"/>
              </a:spcAft>
              <a:buFont typeface="Wingdings"/>
              <a:buChar char=""/>
              <a:defRPr/>
            </a:pPr>
            <a:r>
              <a:rPr lang="fr-BE" dirty="0" smtClean="0"/>
              <a:t>DG COMP </a:t>
            </a:r>
            <a:r>
              <a:rPr lang="fr-BE" dirty="0" err="1" smtClean="0"/>
              <a:t>is</a:t>
            </a:r>
            <a:r>
              <a:rPr lang="fr-BE" dirty="0" smtClean="0"/>
              <a:t> </a:t>
            </a:r>
            <a:r>
              <a:rPr lang="fr-BE" dirty="0" err="1" smtClean="0"/>
              <a:t>placed</a:t>
            </a:r>
            <a:r>
              <a:rPr lang="fr-BE" dirty="0" smtClean="0"/>
              <a:t> </a:t>
            </a:r>
            <a:r>
              <a:rPr lang="fr-BE" dirty="0" err="1" smtClean="0"/>
              <a:t>under</a:t>
            </a:r>
            <a:r>
              <a:rPr lang="fr-BE" dirty="0" smtClean="0"/>
              <a:t> the </a:t>
            </a:r>
            <a:r>
              <a:rPr lang="fr-BE" dirty="0" err="1" smtClean="0"/>
              <a:t>political</a:t>
            </a:r>
            <a:r>
              <a:rPr lang="fr-BE" dirty="0" smtClean="0"/>
              <a:t> </a:t>
            </a:r>
            <a:r>
              <a:rPr lang="fr-BE" dirty="0" err="1" smtClean="0"/>
              <a:t>authority</a:t>
            </a:r>
            <a:r>
              <a:rPr lang="fr-BE" dirty="0" smtClean="0"/>
              <a:t> of the Competition </a:t>
            </a:r>
            <a:r>
              <a:rPr lang="fr-BE" dirty="0" err="1" smtClean="0"/>
              <a:t>Commissioner</a:t>
            </a:r>
            <a:r>
              <a:rPr lang="fr-BE" dirty="0" smtClean="0"/>
              <a:t> (J. </a:t>
            </a:r>
            <a:r>
              <a:rPr lang="fr-BE" dirty="0" err="1" smtClean="0"/>
              <a:t>Almunia</a:t>
            </a:r>
            <a:r>
              <a:rPr lang="fr-BE" dirty="0" smtClean="0"/>
              <a:t> + cabinet) </a:t>
            </a:r>
            <a:r>
              <a:rPr lang="fr-BE" dirty="0" err="1" smtClean="0"/>
              <a:t>who</a:t>
            </a:r>
            <a:r>
              <a:rPr lang="fr-BE" dirty="0" smtClean="0"/>
              <a:t> sets </a:t>
            </a:r>
            <a:r>
              <a:rPr lang="fr-BE" dirty="0" err="1" smtClean="0"/>
              <a:t>policy</a:t>
            </a:r>
            <a:r>
              <a:rPr lang="fr-BE" dirty="0" smtClean="0"/>
              <a:t> </a:t>
            </a:r>
            <a:r>
              <a:rPr lang="fr-BE" dirty="0" err="1" smtClean="0"/>
              <a:t>priorities</a:t>
            </a:r>
            <a:endParaRPr lang="fr-BE" dirty="0" smtClean="0"/>
          </a:p>
          <a:p>
            <a:pPr marL="548640" lvl="1" indent="-274320" fontAlgn="auto">
              <a:spcAft>
                <a:spcPts val="0"/>
              </a:spcAft>
              <a:buFont typeface="Wingdings"/>
              <a:buChar char=""/>
              <a:defRPr/>
            </a:pPr>
            <a:r>
              <a:rPr lang="fr-BE" dirty="0" smtClean="0"/>
              <a:t>DG COMP </a:t>
            </a:r>
            <a:r>
              <a:rPr lang="fr-BE" dirty="0" err="1" smtClean="0"/>
              <a:t>is</a:t>
            </a:r>
            <a:r>
              <a:rPr lang="fr-BE" dirty="0" smtClean="0"/>
              <a:t> </a:t>
            </a:r>
            <a:r>
              <a:rPr lang="fr-BE" dirty="0" err="1" smtClean="0"/>
              <a:t>placed</a:t>
            </a:r>
            <a:r>
              <a:rPr lang="fr-BE" dirty="0" smtClean="0"/>
              <a:t> </a:t>
            </a:r>
            <a:r>
              <a:rPr lang="fr-BE" dirty="0" err="1" smtClean="0"/>
              <a:t>under</a:t>
            </a:r>
            <a:r>
              <a:rPr lang="fr-BE" dirty="0" smtClean="0"/>
              <a:t> the Direction of a </a:t>
            </a:r>
            <a:r>
              <a:rPr lang="fr-BE" dirty="0" err="1" smtClean="0"/>
              <a:t>Director</a:t>
            </a:r>
            <a:r>
              <a:rPr lang="fr-BE" dirty="0" smtClean="0"/>
              <a:t> General (A. </a:t>
            </a:r>
            <a:r>
              <a:rPr lang="fr-BE" dirty="0" err="1" smtClean="0"/>
              <a:t>Italianer</a:t>
            </a:r>
            <a:r>
              <a:rPr lang="fr-BE" dirty="0" smtClean="0"/>
              <a:t>) </a:t>
            </a:r>
            <a:r>
              <a:rPr lang="fr-BE" dirty="0" err="1" smtClean="0"/>
              <a:t>who</a:t>
            </a:r>
            <a:r>
              <a:rPr lang="fr-BE" dirty="0" smtClean="0"/>
              <a:t> </a:t>
            </a:r>
            <a:r>
              <a:rPr lang="fr-BE" dirty="0" err="1" smtClean="0"/>
              <a:t>oversees</a:t>
            </a:r>
            <a:r>
              <a:rPr lang="fr-BE" dirty="0" smtClean="0"/>
              <a:t> the </a:t>
            </a:r>
            <a:r>
              <a:rPr lang="fr-BE" dirty="0" err="1" smtClean="0"/>
              <a:t>officials</a:t>
            </a:r>
            <a:r>
              <a:rPr lang="fr-BE" dirty="0" smtClean="0"/>
              <a:t>’ </a:t>
            </a:r>
            <a:r>
              <a:rPr lang="fr-BE" dirty="0" err="1" smtClean="0"/>
              <a:t>technical</a:t>
            </a:r>
            <a:r>
              <a:rPr lang="fr-BE" dirty="0" smtClean="0"/>
              <a:t> </a:t>
            </a:r>
            <a:r>
              <a:rPr lang="fr-BE" dirty="0" err="1" smtClean="0"/>
              <a:t>work</a:t>
            </a:r>
            <a:r>
              <a:rPr lang="fr-BE" dirty="0" smtClean="0"/>
              <a:t> </a:t>
            </a:r>
          </a:p>
          <a:p>
            <a:pPr marL="548640" lvl="1" indent="-274320" fontAlgn="auto">
              <a:spcAft>
                <a:spcPts val="0"/>
              </a:spcAft>
              <a:buFont typeface="Wingdings"/>
              <a:buChar char=""/>
              <a:defRPr/>
            </a:pPr>
            <a:r>
              <a:rPr lang="fr-BE" dirty="0" smtClean="0"/>
              <a:t>DG COMP </a:t>
            </a:r>
            <a:r>
              <a:rPr lang="fr-BE" dirty="0" err="1" smtClean="0"/>
              <a:t>is</a:t>
            </a:r>
            <a:r>
              <a:rPr lang="fr-BE" dirty="0" smtClean="0"/>
              <a:t> </a:t>
            </a:r>
            <a:r>
              <a:rPr lang="fr-BE" dirty="0" err="1" smtClean="0"/>
              <a:t>divided</a:t>
            </a:r>
            <a:r>
              <a:rPr lang="fr-BE" dirty="0" smtClean="0"/>
              <a:t> in </a:t>
            </a:r>
            <a:r>
              <a:rPr lang="fr-BE" dirty="0" err="1" smtClean="0"/>
              <a:t>Directorates</a:t>
            </a:r>
            <a:r>
              <a:rPr lang="fr-BE" dirty="0" smtClean="0"/>
              <a:t> and </a:t>
            </a:r>
            <a:r>
              <a:rPr lang="fr-BE" dirty="0" err="1" smtClean="0"/>
              <a:t>Units</a:t>
            </a:r>
            <a:endParaRPr lang="fr-BE" dirty="0" smtClean="0"/>
          </a:p>
          <a:p>
            <a:pPr lvl="1">
              <a:defRPr/>
            </a:pPr>
            <a:r>
              <a:rPr lang="fr-BE" dirty="0" err="1" smtClean="0"/>
              <a:t>Approximately</a:t>
            </a:r>
            <a:r>
              <a:rPr lang="fr-BE" dirty="0" smtClean="0"/>
              <a:t> 900 civil servants (</a:t>
            </a:r>
            <a:r>
              <a:rPr lang="fr-BE" dirty="0" err="1" smtClean="0"/>
              <a:t>lawyers</a:t>
            </a:r>
            <a:r>
              <a:rPr lang="fr-BE" dirty="0" smtClean="0"/>
              <a:t>, </a:t>
            </a:r>
            <a:r>
              <a:rPr lang="fr-BE" dirty="0" err="1" smtClean="0"/>
              <a:t>economists</a:t>
            </a:r>
            <a:r>
              <a:rPr lang="fr-BE" dirty="0" smtClean="0"/>
              <a:t>, but </a:t>
            </a:r>
            <a:r>
              <a:rPr lang="fr-BE" dirty="0" err="1" smtClean="0"/>
              <a:t>also</a:t>
            </a:r>
            <a:r>
              <a:rPr lang="fr-BE" dirty="0" smtClean="0"/>
              <a:t> IT </a:t>
            </a:r>
            <a:r>
              <a:rPr lang="fr-BE" dirty="0" err="1" smtClean="0"/>
              <a:t>professionals</a:t>
            </a:r>
            <a:r>
              <a:rPr lang="fr-BE" dirty="0" smtClean="0"/>
              <a:t>, etc.) and an operating budget of €95 .000.000</a:t>
            </a:r>
            <a:endParaRPr lang="fr-FR" dirty="0" smtClean="0"/>
          </a:p>
          <a:p>
            <a:pPr marL="548640" lvl="1" indent="-274320" fontAlgn="auto">
              <a:spcAft>
                <a:spcPts val="0"/>
              </a:spcAft>
              <a:buFont typeface="Wingdings"/>
              <a:buChar char=""/>
              <a:defRPr/>
            </a:pPr>
            <a:endParaRPr lang="fr-BE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ii.	The European Commission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>
              <a:defRPr/>
            </a:pPr>
            <a:r>
              <a:rPr lang="fr-BE" dirty="0" smtClean="0"/>
              <a:t>Is the Commission a </a:t>
            </a:r>
            <a:r>
              <a:rPr lang="fr-BE" dirty="0" err="1" smtClean="0"/>
              <a:t>truly</a:t>
            </a:r>
            <a:r>
              <a:rPr lang="fr-BE" dirty="0" smtClean="0"/>
              <a:t> </a:t>
            </a:r>
            <a:r>
              <a:rPr lang="fr-BE" dirty="0" err="1" smtClean="0"/>
              <a:t>specialized</a:t>
            </a:r>
            <a:r>
              <a:rPr lang="fr-BE" dirty="0" smtClean="0"/>
              <a:t> and </a:t>
            </a:r>
            <a:r>
              <a:rPr lang="fr-BE" dirty="0" err="1" smtClean="0"/>
              <a:t>independent</a:t>
            </a:r>
            <a:r>
              <a:rPr lang="fr-BE" dirty="0" smtClean="0"/>
              <a:t> </a:t>
            </a:r>
            <a:r>
              <a:rPr lang="fr-BE" dirty="0" err="1" smtClean="0"/>
              <a:t>competition</a:t>
            </a:r>
            <a:r>
              <a:rPr lang="fr-BE" dirty="0" smtClean="0"/>
              <a:t> </a:t>
            </a:r>
            <a:r>
              <a:rPr lang="fr-BE" dirty="0" err="1" smtClean="0"/>
              <a:t>agency</a:t>
            </a:r>
            <a:r>
              <a:rPr lang="fr-BE" dirty="0" smtClean="0"/>
              <a:t>?</a:t>
            </a:r>
          </a:p>
          <a:p>
            <a:pPr lvl="1">
              <a:defRPr/>
            </a:pPr>
            <a:r>
              <a:rPr lang="fr-BE" dirty="0" smtClean="0"/>
              <a:t>Important </a:t>
            </a:r>
            <a:r>
              <a:rPr lang="fr-BE" dirty="0" err="1" smtClean="0"/>
              <a:t>competition</a:t>
            </a:r>
            <a:r>
              <a:rPr lang="fr-BE" dirty="0" smtClean="0"/>
              <a:t> </a:t>
            </a:r>
            <a:r>
              <a:rPr lang="fr-BE" dirty="0" err="1" smtClean="0"/>
              <a:t>decisions</a:t>
            </a:r>
            <a:r>
              <a:rPr lang="fr-BE" dirty="0" smtClean="0"/>
              <a:t> must </a:t>
            </a:r>
            <a:r>
              <a:rPr lang="fr-BE" dirty="0" err="1" smtClean="0"/>
              <a:t>be</a:t>
            </a:r>
            <a:r>
              <a:rPr lang="fr-BE" dirty="0" smtClean="0"/>
              <a:t> </a:t>
            </a:r>
            <a:r>
              <a:rPr lang="fr-BE" dirty="0" err="1" smtClean="0"/>
              <a:t>adopted</a:t>
            </a:r>
            <a:r>
              <a:rPr lang="fr-BE" dirty="0" smtClean="0"/>
              <a:t> by the </a:t>
            </a:r>
            <a:r>
              <a:rPr lang="fr-BE" dirty="0" err="1" smtClean="0"/>
              <a:t>College</a:t>
            </a:r>
            <a:r>
              <a:rPr lang="fr-BE" dirty="0" smtClean="0"/>
              <a:t> of </a:t>
            </a:r>
            <a:r>
              <a:rPr lang="fr-BE" dirty="0" err="1" smtClean="0"/>
              <a:t>Commissioners</a:t>
            </a:r>
            <a:endParaRPr lang="fr-BE" dirty="0" smtClean="0"/>
          </a:p>
          <a:p>
            <a:pPr lvl="1">
              <a:defRPr/>
            </a:pPr>
            <a:r>
              <a:rPr lang="fr-BE" dirty="0" smtClean="0"/>
              <a:t>Commission </a:t>
            </a:r>
            <a:r>
              <a:rPr lang="fr-BE" dirty="0" err="1" smtClean="0"/>
              <a:t>is</a:t>
            </a:r>
            <a:r>
              <a:rPr lang="fr-BE" dirty="0" smtClean="0"/>
              <a:t> </a:t>
            </a:r>
            <a:r>
              <a:rPr lang="fr-BE" dirty="0" err="1" smtClean="0"/>
              <a:t>also</a:t>
            </a:r>
            <a:r>
              <a:rPr lang="fr-BE" dirty="0" smtClean="0"/>
              <a:t> in charge of </a:t>
            </a:r>
            <a:r>
              <a:rPr lang="fr-BE" dirty="0" err="1" smtClean="0"/>
              <a:t>proposing</a:t>
            </a:r>
            <a:r>
              <a:rPr lang="fr-BE" dirty="0" smtClean="0"/>
              <a:t> EU </a:t>
            </a:r>
            <a:r>
              <a:rPr lang="fr-BE" dirty="0" err="1" smtClean="0"/>
              <a:t>legislation</a:t>
            </a:r>
            <a:r>
              <a:rPr lang="fr-BE" dirty="0" smtClean="0"/>
              <a:t>, and must </a:t>
            </a:r>
            <a:r>
              <a:rPr lang="fr-BE" dirty="0" err="1" smtClean="0"/>
              <a:t>thus</a:t>
            </a:r>
            <a:r>
              <a:rPr lang="fr-BE" dirty="0" smtClean="0"/>
              <a:t> </a:t>
            </a:r>
            <a:r>
              <a:rPr lang="fr-BE" dirty="0" err="1" smtClean="0"/>
              <a:t>muster</a:t>
            </a:r>
            <a:r>
              <a:rPr lang="fr-BE" dirty="0" smtClean="0"/>
              <a:t> support </a:t>
            </a:r>
            <a:r>
              <a:rPr lang="fr-BE" dirty="0" err="1" smtClean="0"/>
              <a:t>from</a:t>
            </a:r>
            <a:r>
              <a:rPr lang="fr-BE" dirty="0" smtClean="0"/>
              <a:t> the </a:t>
            </a:r>
            <a:r>
              <a:rPr lang="fr-BE" dirty="0" err="1" smtClean="0"/>
              <a:t>Member</a:t>
            </a:r>
            <a:r>
              <a:rPr lang="fr-BE" dirty="0" smtClean="0"/>
              <a:t> States</a:t>
            </a:r>
          </a:p>
          <a:p>
            <a:pPr lvl="1">
              <a:defRPr/>
            </a:pPr>
            <a:r>
              <a:rPr lang="fr-BE" dirty="0" smtClean="0"/>
              <a:t>Competition </a:t>
            </a:r>
            <a:r>
              <a:rPr lang="fr-BE" dirty="0" err="1" smtClean="0"/>
              <a:t>decisions</a:t>
            </a:r>
            <a:r>
              <a:rPr lang="fr-BE" dirty="0" smtClean="0"/>
              <a:t> </a:t>
            </a:r>
            <a:r>
              <a:rPr lang="fr-BE" dirty="0" err="1" smtClean="0"/>
              <a:t>with</a:t>
            </a:r>
            <a:r>
              <a:rPr lang="fr-BE" dirty="0" smtClean="0"/>
              <a:t> </a:t>
            </a:r>
            <a:r>
              <a:rPr lang="fr-BE" dirty="0" err="1" smtClean="0"/>
              <a:t>legal</a:t>
            </a:r>
            <a:r>
              <a:rPr lang="fr-BE" dirty="0" smtClean="0"/>
              <a:t> implications must </a:t>
            </a:r>
            <a:r>
              <a:rPr lang="fr-BE" dirty="0" err="1" smtClean="0"/>
              <a:t>be</a:t>
            </a:r>
            <a:r>
              <a:rPr lang="fr-BE" dirty="0" smtClean="0"/>
              <a:t> </a:t>
            </a:r>
            <a:r>
              <a:rPr lang="fr-BE" dirty="0" err="1" smtClean="0"/>
              <a:t>cleared</a:t>
            </a:r>
            <a:r>
              <a:rPr lang="fr-BE" dirty="0" smtClean="0"/>
              <a:t> by the </a:t>
            </a:r>
            <a:r>
              <a:rPr lang="fr-BE" dirty="0" err="1" smtClean="0"/>
              <a:t>Commission’s</a:t>
            </a:r>
            <a:r>
              <a:rPr lang="fr-BE" dirty="0" smtClean="0"/>
              <a:t> </a:t>
            </a:r>
            <a:r>
              <a:rPr lang="fr-BE" dirty="0" err="1" smtClean="0"/>
              <a:t>legal</a:t>
            </a:r>
            <a:r>
              <a:rPr lang="fr-BE" dirty="0" smtClean="0"/>
              <a:t> service</a:t>
            </a:r>
          </a:p>
          <a:p>
            <a:pPr lvl="1">
              <a:defRPr/>
            </a:pPr>
            <a:r>
              <a:rPr lang="fr-BE" dirty="0" smtClean="0"/>
              <a:t>The Commission </a:t>
            </a:r>
            <a:r>
              <a:rPr lang="fr-BE" dirty="0" err="1" smtClean="0"/>
              <a:t>also</a:t>
            </a:r>
            <a:r>
              <a:rPr lang="fr-BE" dirty="0" smtClean="0"/>
              <a:t> </a:t>
            </a:r>
            <a:r>
              <a:rPr lang="fr-BE" dirty="0" err="1" smtClean="0"/>
              <a:t>holds</a:t>
            </a:r>
            <a:r>
              <a:rPr lang="fr-BE" dirty="0" smtClean="0"/>
              <a:t> </a:t>
            </a:r>
            <a:r>
              <a:rPr lang="fr-BE" dirty="0" err="1" smtClean="0"/>
              <a:t>enforcement</a:t>
            </a:r>
            <a:r>
              <a:rPr lang="fr-BE" dirty="0" smtClean="0"/>
              <a:t> </a:t>
            </a:r>
            <a:r>
              <a:rPr lang="fr-BE" dirty="0" err="1" smtClean="0"/>
              <a:t>duties</a:t>
            </a:r>
            <a:r>
              <a:rPr lang="fr-BE" dirty="0" smtClean="0"/>
              <a:t> in </a:t>
            </a:r>
            <a:r>
              <a:rPr lang="fr-BE" dirty="0" err="1" smtClean="0"/>
              <a:t>other</a:t>
            </a:r>
            <a:r>
              <a:rPr lang="fr-BE" dirty="0" smtClean="0"/>
              <a:t> areas (single </a:t>
            </a:r>
            <a:r>
              <a:rPr lang="fr-BE" dirty="0" err="1" smtClean="0"/>
              <a:t>market</a:t>
            </a:r>
            <a:r>
              <a:rPr lang="fr-BE" dirty="0" smtClean="0"/>
              <a:t>, international </a:t>
            </a:r>
            <a:r>
              <a:rPr lang="fr-BE" dirty="0" err="1" smtClean="0"/>
              <a:t>trade</a:t>
            </a:r>
            <a:r>
              <a:rPr lang="fr-BE" dirty="0" smtClean="0"/>
              <a:t>, transport, </a:t>
            </a:r>
            <a:r>
              <a:rPr lang="fr-BE" dirty="0" err="1" smtClean="0"/>
              <a:t>energy</a:t>
            </a:r>
            <a:r>
              <a:rPr lang="fr-BE" dirty="0" smtClean="0"/>
              <a:t> </a:t>
            </a:r>
            <a:r>
              <a:rPr lang="fr-BE" dirty="0" err="1" smtClean="0"/>
              <a:t>policy</a:t>
            </a:r>
            <a:r>
              <a:rPr lang="fr-BE" dirty="0" smtClean="0"/>
              <a:t>, etc.)</a:t>
            </a:r>
          </a:p>
          <a:p>
            <a:r>
              <a:rPr lang="fr-BE" dirty="0" smtClean="0"/>
              <a:t>The </a:t>
            </a:r>
            <a:r>
              <a:rPr lang="fr-BE" dirty="0" err="1" smtClean="0"/>
              <a:t>various</a:t>
            </a:r>
            <a:r>
              <a:rPr lang="fr-BE" dirty="0" smtClean="0"/>
              <a:t> </a:t>
            </a:r>
            <a:r>
              <a:rPr lang="fr-BE" dirty="0" err="1" smtClean="0"/>
              <a:t>decisional</a:t>
            </a:r>
            <a:r>
              <a:rPr lang="fr-BE" dirty="0" smtClean="0"/>
              <a:t> </a:t>
            </a:r>
            <a:r>
              <a:rPr lang="fr-BE" dirty="0" err="1" smtClean="0"/>
              <a:t>layers</a:t>
            </a:r>
            <a:r>
              <a:rPr lang="fr-BE" dirty="0" smtClean="0"/>
              <a:t> </a:t>
            </a:r>
            <a:r>
              <a:rPr lang="fr-BE" dirty="0" err="1" smtClean="0"/>
              <a:t>involved</a:t>
            </a:r>
            <a:r>
              <a:rPr lang="fr-BE" dirty="0" smtClean="0"/>
              <a:t> in EU </a:t>
            </a:r>
            <a:r>
              <a:rPr lang="fr-BE" dirty="0" err="1" smtClean="0"/>
              <a:t>competition</a:t>
            </a:r>
            <a:r>
              <a:rPr lang="fr-BE" dirty="0" smtClean="0"/>
              <a:t> </a:t>
            </a:r>
            <a:r>
              <a:rPr lang="fr-BE" dirty="0" err="1" smtClean="0"/>
              <a:t>proceedings</a:t>
            </a:r>
            <a:r>
              <a:rPr lang="fr-BE" dirty="0" smtClean="0"/>
              <a:t> have pros (</a:t>
            </a:r>
            <a:r>
              <a:rPr lang="fr-BE" dirty="0" err="1" smtClean="0"/>
              <a:t>decisional</a:t>
            </a:r>
            <a:r>
              <a:rPr lang="fr-BE" dirty="0" smtClean="0"/>
              <a:t> </a:t>
            </a:r>
            <a:r>
              <a:rPr lang="fr-BE" dirty="0" err="1" smtClean="0"/>
              <a:t>quality</a:t>
            </a:r>
            <a:r>
              <a:rPr lang="fr-BE" dirty="0" smtClean="0"/>
              <a:t>, etc.) and cons (</a:t>
            </a:r>
            <a:r>
              <a:rPr lang="fr-BE" dirty="0" err="1" smtClean="0"/>
              <a:t>create</a:t>
            </a:r>
            <a:r>
              <a:rPr lang="fr-BE" dirty="0" smtClean="0"/>
              <a:t> </a:t>
            </a:r>
            <a:r>
              <a:rPr lang="fr-BE" dirty="0" err="1" smtClean="0"/>
              <a:t>vantage</a:t>
            </a:r>
            <a:r>
              <a:rPr lang="fr-BE" dirty="0" smtClean="0"/>
              <a:t> points for lobbying , etc.)</a:t>
            </a:r>
            <a:endParaRPr lang="fr-FR" dirty="0" smtClean="0"/>
          </a:p>
          <a:p>
            <a:endParaRPr lang="en-US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371B2-9A04-4F9D-A776-94125D142066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iii.	The NCAs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To assist the Commission in the enforcement of the EU competition rules, Member States </a:t>
            </a:r>
            <a:r>
              <a:rPr lang="fr-BE" dirty="0" smtClean="0"/>
              <a:t>MUST appoint effective </a:t>
            </a:r>
            <a:r>
              <a:rPr lang="fr-BE" dirty="0" err="1" smtClean="0"/>
              <a:t>NCAs</a:t>
            </a:r>
            <a:r>
              <a:rPr lang="fr-BE" dirty="0" smtClean="0"/>
              <a:t> (</a:t>
            </a:r>
            <a:r>
              <a:rPr lang="fr-BE" dirty="0" smtClean="0">
                <a:hlinkClick r:id="rId2"/>
              </a:rPr>
              <a:t>Article 35 </a:t>
            </a:r>
            <a:r>
              <a:rPr lang="fr-BE" dirty="0" smtClean="0"/>
              <a:t>of </a:t>
            </a:r>
            <a:r>
              <a:rPr lang="fr-BE" dirty="0" err="1" smtClean="0"/>
              <a:t>Regulation</a:t>
            </a:r>
            <a:r>
              <a:rPr lang="fr-BE" dirty="0" smtClean="0"/>
              <a:t> 1/2003)</a:t>
            </a:r>
          </a:p>
          <a:p>
            <a:r>
              <a:rPr lang="fr-BE" dirty="0" err="1" smtClean="0"/>
              <a:t>Freedom</a:t>
            </a:r>
            <a:r>
              <a:rPr lang="fr-BE" dirty="0" smtClean="0"/>
              <a:t> on the </a:t>
            </a:r>
            <a:r>
              <a:rPr lang="fr-BE" dirty="0" err="1" smtClean="0"/>
              <a:t>means</a:t>
            </a:r>
            <a:r>
              <a:rPr lang="fr-BE" dirty="0" smtClean="0"/>
              <a:t> (</a:t>
            </a:r>
            <a:r>
              <a:rPr lang="fr-BE" dirty="0" err="1" smtClean="0"/>
              <a:t>procedural</a:t>
            </a:r>
            <a:r>
              <a:rPr lang="fr-BE" dirty="0" smtClean="0"/>
              <a:t> </a:t>
            </a:r>
            <a:r>
              <a:rPr lang="fr-BE" dirty="0" err="1" smtClean="0"/>
              <a:t>autonomy</a:t>
            </a:r>
            <a:r>
              <a:rPr lang="fr-BE" dirty="0" smtClean="0"/>
              <a:t>) v. obligation on </a:t>
            </a:r>
            <a:r>
              <a:rPr lang="fr-BE" dirty="0" err="1" smtClean="0"/>
              <a:t>outcome</a:t>
            </a:r>
            <a:r>
              <a:rPr lang="fr-BE" dirty="0" smtClean="0"/>
              <a:t> (</a:t>
            </a:r>
            <a:r>
              <a:rPr lang="fr-BE" dirty="0" err="1" smtClean="0"/>
              <a:t>effectiveness</a:t>
            </a:r>
            <a:r>
              <a:rPr lang="fr-BE" dirty="0" smtClean="0"/>
              <a:t>)</a:t>
            </a:r>
          </a:p>
          <a:p>
            <a:pPr lvl="1"/>
            <a:r>
              <a:rPr lang="fr-BE" dirty="0" smtClean="0"/>
              <a:t>MS </a:t>
            </a:r>
            <a:r>
              <a:rPr lang="fr-BE" dirty="0" err="1" smtClean="0"/>
              <a:t>can</a:t>
            </a:r>
            <a:r>
              <a:rPr lang="fr-BE" dirty="0" smtClean="0"/>
              <a:t> </a:t>
            </a:r>
            <a:r>
              <a:rPr lang="fr-BE" dirty="0" err="1" smtClean="0"/>
              <a:t>designate</a:t>
            </a:r>
            <a:r>
              <a:rPr lang="fr-BE" dirty="0" smtClean="0"/>
              <a:t> courts as </a:t>
            </a:r>
            <a:r>
              <a:rPr lang="fr-BE" dirty="0" err="1" smtClean="0"/>
              <a:t>NCAs</a:t>
            </a:r>
            <a:r>
              <a:rPr lang="fr-BE" dirty="0" smtClean="0"/>
              <a:t> (Article 35, Reg. 1/2003);</a:t>
            </a:r>
          </a:p>
          <a:p>
            <a:pPr lvl="1"/>
            <a:r>
              <a:rPr lang="fr-BE" dirty="0" smtClean="0"/>
              <a:t> But </a:t>
            </a:r>
            <a:r>
              <a:rPr lang="fr-BE" dirty="0" err="1" smtClean="0"/>
              <a:t>NCAs</a:t>
            </a:r>
            <a:r>
              <a:rPr lang="fr-BE" dirty="0" smtClean="0"/>
              <a:t> </a:t>
            </a:r>
            <a:r>
              <a:rPr lang="en-US" dirty="0" smtClean="0"/>
              <a:t>“ </a:t>
            </a:r>
            <a:r>
              <a:rPr lang="fr-BE" i="1" dirty="0" err="1" smtClean="0"/>
              <a:t>shall</a:t>
            </a:r>
            <a:r>
              <a:rPr lang="fr-BE" i="1" dirty="0" smtClean="0"/>
              <a:t> have the power, </a:t>
            </a:r>
            <a:r>
              <a:rPr lang="en-US" i="1" dirty="0" smtClean="0"/>
              <a:t>acting on their </a:t>
            </a:r>
            <a:r>
              <a:rPr lang="en-US" i="1" dirty="0" smtClean="0">
                <a:solidFill>
                  <a:srgbClr val="FF0000"/>
                </a:solidFill>
              </a:rPr>
              <a:t>own initiative </a:t>
            </a:r>
            <a:r>
              <a:rPr lang="en-US" i="1" dirty="0" smtClean="0"/>
              <a:t>or on a complaint</a:t>
            </a:r>
            <a:r>
              <a:rPr lang="en-US" dirty="0" smtClean="0"/>
              <a:t>”, to “</a:t>
            </a:r>
            <a:r>
              <a:rPr lang="en-US" i="1" dirty="0" smtClean="0"/>
              <a:t>take the following decisions: - requiring that an infringement be brought to an end, - ordering interim measures,  - accepting </a:t>
            </a:r>
            <a:r>
              <a:rPr lang="en-US" i="1" dirty="0" smtClean="0">
                <a:solidFill>
                  <a:srgbClr val="FF0000"/>
                </a:solidFill>
              </a:rPr>
              <a:t>commitments</a:t>
            </a:r>
            <a:r>
              <a:rPr lang="en-US" i="1" dirty="0" smtClean="0"/>
              <a:t>, - imposing </a:t>
            </a:r>
            <a:r>
              <a:rPr lang="en-US" i="1" dirty="0" smtClean="0">
                <a:solidFill>
                  <a:srgbClr val="FF0000"/>
                </a:solidFill>
              </a:rPr>
              <a:t>fines</a:t>
            </a:r>
            <a:r>
              <a:rPr lang="en-US" i="1" dirty="0" smtClean="0"/>
              <a:t>, periodic penalty payments or any other penalty provided for in their national law</a:t>
            </a:r>
            <a:r>
              <a:rPr lang="en-US" dirty="0" smtClean="0"/>
              <a:t>” (Article 5, Reg. 1/2003).</a:t>
            </a:r>
            <a:endParaRPr lang="fr-BE" dirty="0" smtClean="0"/>
          </a:p>
          <a:p>
            <a:endParaRPr lang="en-US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371B2-9A04-4F9D-A776-94125D142066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iii.	The NCAs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fr-BE" dirty="0" err="1" smtClean="0"/>
              <a:t>Three</a:t>
            </a:r>
            <a:r>
              <a:rPr lang="fr-BE" dirty="0" smtClean="0"/>
              <a:t> </a:t>
            </a:r>
            <a:r>
              <a:rPr lang="fr-BE" dirty="0" err="1" smtClean="0"/>
              <a:t>institutional</a:t>
            </a:r>
            <a:r>
              <a:rPr lang="fr-BE" dirty="0" smtClean="0"/>
              <a:t> </a:t>
            </a:r>
            <a:r>
              <a:rPr lang="fr-BE" dirty="0" err="1" smtClean="0"/>
              <a:t>models</a:t>
            </a:r>
            <a:r>
              <a:rPr lang="fr-BE" dirty="0" smtClean="0"/>
              <a:t> have been </a:t>
            </a:r>
            <a:r>
              <a:rPr lang="fr-BE" dirty="0" err="1" smtClean="0"/>
              <a:t>implemented</a:t>
            </a:r>
            <a:endParaRPr lang="fr-BE" dirty="0" smtClean="0"/>
          </a:p>
          <a:p>
            <a:pPr lvl="1"/>
            <a:r>
              <a:rPr lang="fr-BE" dirty="0" err="1" smtClean="0"/>
              <a:t>Integrated</a:t>
            </a:r>
            <a:r>
              <a:rPr lang="fr-BE" dirty="0" smtClean="0"/>
              <a:t> =&gt; a sole administrative </a:t>
            </a:r>
            <a:r>
              <a:rPr lang="fr-BE" dirty="0" err="1" smtClean="0"/>
              <a:t>agency</a:t>
            </a:r>
            <a:r>
              <a:rPr lang="fr-BE" dirty="0" smtClean="0"/>
              <a:t> </a:t>
            </a:r>
            <a:r>
              <a:rPr lang="fr-BE" dirty="0" err="1" smtClean="0"/>
              <a:t>prosecutes</a:t>
            </a:r>
            <a:r>
              <a:rPr lang="fr-BE" dirty="0" smtClean="0"/>
              <a:t> and </a:t>
            </a:r>
            <a:r>
              <a:rPr lang="fr-BE" dirty="0" err="1" smtClean="0"/>
              <a:t>decides</a:t>
            </a:r>
            <a:r>
              <a:rPr lang="fr-BE" dirty="0" smtClean="0"/>
              <a:t> </a:t>
            </a:r>
            <a:r>
              <a:rPr lang="fr-BE" dirty="0" err="1" smtClean="0"/>
              <a:t>competition</a:t>
            </a:r>
            <a:r>
              <a:rPr lang="fr-BE" dirty="0" smtClean="0"/>
              <a:t> cases (Commission)</a:t>
            </a:r>
          </a:p>
          <a:p>
            <a:pPr lvl="1"/>
            <a:r>
              <a:rPr lang="fr-BE" dirty="0" err="1" smtClean="0"/>
              <a:t>Bifurcated</a:t>
            </a:r>
            <a:r>
              <a:rPr lang="fr-BE" dirty="0" smtClean="0"/>
              <a:t> (administrative) =&gt; an administrative </a:t>
            </a:r>
            <a:r>
              <a:rPr lang="fr-BE" dirty="0" err="1" smtClean="0"/>
              <a:t>organ</a:t>
            </a:r>
            <a:r>
              <a:rPr lang="fr-BE" dirty="0" smtClean="0"/>
              <a:t> </a:t>
            </a:r>
            <a:r>
              <a:rPr lang="fr-BE" dirty="0" err="1" smtClean="0"/>
              <a:t>prosecutes</a:t>
            </a:r>
            <a:r>
              <a:rPr lang="fr-BE" dirty="0" smtClean="0"/>
              <a:t> </a:t>
            </a:r>
            <a:r>
              <a:rPr lang="fr-BE" dirty="0" err="1" smtClean="0"/>
              <a:t>competition</a:t>
            </a:r>
            <a:r>
              <a:rPr lang="fr-BE" dirty="0" smtClean="0"/>
              <a:t> cases, a distinct administrative </a:t>
            </a:r>
            <a:r>
              <a:rPr lang="fr-BE" dirty="0" err="1" smtClean="0"/>
              <a:t>organ</a:t>
            </a:r>
            <a:r>
              <a:rPr lang="fr-BE" dirty="0" smtClean="0"/>
              <a:t> </a:t>
            </a:r>
            <a:r>
              <a:rPr lang="fr-BE" dirty="0" err="1" smtClean="0"/>
              <a:t>decides</a:t>
            </a:r>
            <a:r>
              <a:rPr lang="fr-BE" dirty="0" smtClean="0"/>
              <a:t> (Belgium)</a:t>
            </a:r>
          </a:p>
          <a:p>
            <a:pPr lvl="1"/>
            <a:r>
              <a:rPr lang="fr-BE" dirty="0" err="1" smtClean="0"/>
              <a:t>Bifurcated</a:t>
            </a:r>
            <a:r>
              <a:rPr lang="fr-BE" dirty="0" smtClean="0"/>
              <a:t> (</a:t>
            </a:r>
            <a:r>
              <a:rPr lang="fr-BE" dirty="0" err="1" smtClean="0"/>
              <a:t>judicial</a:t>
            </a:r>
            <a:r>
              <a:rPr lang="fr-BE" dirty="0" smtClean="0"/>
              <a:t>) =&gt; an administrative </a:t>
            </a:r>
            <a:r>
              <a:rPr lang="fr-BE" dirty="0" err="1" smtClean="0"/>
              <a:t>organ</a:t>
            </a:r>
            <a:r>
              <a:rPr lang="fr-BE" dirty="0" smtClean="0"/>
              <a:t> </a:t>
            </a:r>
            <a:r>
              <a:rPr lang="fr-BE" dirty="0" err="1" smtClean="0"/>
              <a:t>prosecutes</a:t>
            </a:r>
            <a:r>
              <a:rPr lang="fr-BE" dirty="0" smtClean="0"/>
              <a:t> </a:t>
            </a:r>
            <a:r>
              <a:rPr lang="fr-BE" dirty="0" err="1" smtClean="0"/>
              <a:t>competition</a:t>
            </a:r>
            <a:r>
              <a:rPr lang="fr-BE" dirty="0" smtClean="0"/>
              <a:t> cases, a court </a:t>
            </a:r>
            <a:r>
              <a:rPr lang="fr-BE" dirty="0" err="1" smtClean="0"/>
              <a:t>rules</a:t>
            </a:r>
            <a:r>
              <a:rPr lang="fr-BE" dirty="0" smtClean="0"/>
              <a:t> on the </a:t>
            </a:r>
            <a:r>
              <a:rPr lang="fr-BE" dirty="0" err="1" smtClean="0"/>
              <a:t>merits</a:t>
            </a:r>
            <a:r>
              <a:rPr lang="fr-BE" dirty="0" smtClean="0"/>
              <a:t> of the case (</a:t>
            </a:r>
            <a:r>
              <a:rPr lang="fr-BE" dirty="0" err="1" smtClean="0"/>
              <a:t>Austria</a:t>
            </a:r>
            <a:r>
              <a:rPr lang="fr-BE" dirty="0" smtClean="0"/>
              <a:t>)</a:t>
            </a:r>
          </a:p>
          <a:p>
            <a:r>
              <a:rPr lang="fr-BE" dirty="0" smtClean="0"/>
              <a:t>Pros and cons of </a:t>
            </a:r>
            <a:r>
              <a:rPr lang="fr-BE" dirty="0" err="1" smtClean="0"/>
              <a:t>integrated</a:t>
            </a:r>
            <a:r>
              <a:rPr lang="fr-BE" dirty="0" smtClean="0"/>
              <a:t> v. </a:t>
            </a:r>
            <a:r>
              <a:rPr lang="fr-BE" dirty="0" err="1" smtClean="0"/>
              <a:t>bifurcated</a:t>
            </a:r>
            <a:r>
              <a:rPr lang="fr-BE" dirty="0" smtClean="0"/>
              <a:t> model</a:t>
            </a:r>
          </a:p>
          <a:p>
            <a:pPr lvl="1"/>
            <a:r>
              <a:rPr lang="fr-BE" dirty="0" err="1" smtClean="0"/>
              <a:t>Integrated</a:t>
            </a:r>
            <a:r>
              <a:rPr lang="fr-BE" dirty="0" smtClean="0"/>
              <a:t> model</a:t>
            </a:r>
          </a:p>
          <a:p>
            <a:pPr lvl="2"/>
            <a:r>
              <a:rPr lang="fr-BE" dirty="0" smtClean="0"/>
              <a:t>Pros =&gt; </a:t>
            </a:r>
            <a:r>
              <a:rPr lang="fr-BE" dirty="0" err="1" smtClean="0"/>
              <a:t>procedural</a:t>
            </a:r>
            <a:r>
              <a:rPr lang="fr-BE" dirty="0" smtClean="0"/>
              <a:t> </a:t>
            </a:r>
            <a:r>
              <a:rPr lang="fr-BE" dirty="0" err="1" smtClean="0"/>
              <a:t>efficiency</a:t>
            </a:r>
            <a:endParaRPr lang="fr-BE" dirty="0" smtClean="0"/>
          </a:p>
          <a:p>
            <a:pPr lvl="2"/>
            <a:r>
              <a:rPr lang="fr-BE" dirty="0" smtClean="0"/>
              <a:t>Cons =&gt; </a:t>
            </a:r>
            <a:r>
              <a:rPr lang="fr-BE" dirty="0" err="1" smtClean="0"/>
              <a:t>prosecutorial</a:t>
            </a:r>
            <a:r>
              <a:rPr lang="fr-BE" dirty="0" smtClean="0"/>
              <a:t> </a:t>
            </a:r>
            <a:r>
              <a:rPr lang="fr-BE" dirty="0" err="1" smtClean="0"/>
              <a:t>bias</a:t>
            </a:r>
            <a:r>
              <a:rPr lang="fr-BE" dirty="0" smtClean="0"/>
              <a:t> (confirmation, </a:t>
            </a:r>
            <a:r>
              <a:rPr lang="fr-BE" dirty="0" err="1" smtClean="0"/>
              <a:t>investment</a:t>
            </a:r>
            <a:r>
              <a:rPr lang="fr-BE" dirty="0" smtClean="0"/>
              <a:t> </a:t>
            </a:r>
            <a:r>
              <a:rPr lang="fr-BE" dirty="0" err="1" smtClean="0"/>
              <a:t>bias</a:t>
            </a:r>
            <a:r>
              <a:rPr lang="fr-BE" dirty="0" smtClean="0"/>
              <a:t>)</a:t>
            </a:r>
          </a:p>
          <a:p>
            <a:pPr lvl="1"/>
            <a:r>
              <a:rPr lang="fr-BE" dirty="0" err="1" smtClean="0"/>
              <a:t>Bifurcated</a:t>
            </a:r>
            <a:r>
              <a:rPr lang="fr-BE" dirty="0" smtClean="0"/>
              <a:t> model</a:t>
            </a:r>
          </a:p>
          <a:p>
            <a:pPr lvl="2"/>
            <a:r>
              <a:rPr lang="fr-BE" dirty="0" smtClean="0"/>
              <a:t>Pros =&gt; second look, </a:t>
            </a:r>
            <a:r>
              <a:rPr lang="fr-BE" dirty="0" err="1" smtClean="0"/>
              <a:t>which</a:t>
            </a:r>
            <a:r>
              <a:rPr lang="fr-BE" dirty="0" smtClean="0"/>
              <a:t> </a:t>
            </a:r>
            <a:r>
              <a:rPr lang="fr-BE" dirty="0" err="1" smtClean="0"/>
              <a:t>limits</a:t>
            </a:r>
            <a:r>
              <a:rPr lang="fr-BE" dirty="0" smtClean="0"/>
              <a:t> </a:t>
            </a:r>
            <a:r>
              <a:rPr lang="fr-BE" dirty="0" err="1" smtClean="0"/>
              <a:t>biases</a:t>
            </a:r>
            <a:r>
              <a:rPr lang="fr-BE" dirty="0" smtClean="0"/>
              <a:t> and </a:t>
            </a:r>
            <a:r>
              <a:rPr lang="fr-BE" dirty="0" err="1" smtClean="0"/>
              <a:t>increases</a:t>
            </a:r>
            <a:r>
              <a:rPr lang="fr-BE" dirty="0" smtClean="0"/>
              <a:t> </a:t>
            </a:r>
            <a:r>
              <a:rPr lang="fr-BE" dirty="0" err="1" smtClean="0"/>
              <a:t>decisional</a:t>
            </a:r>
            <a:r>
              <a:rPr lang="fr-BE" dirty="0" smtClean="0"/>
              <a:t> </a:t>
            </a:r>
            <a:r>
              <a:rPr lang="fr-BE" dirty="0" err="1" smtClean="0"/>
              <a:t>legitimacy</a:t>
            </a:r>
            <a:endParaRPr lang="fr-BE" dirty="0" smtClean="0"/>
          </a:p>
          <a:p>
            <a:pPr lvl="2"/>
            <a:r>
              <a:rPr lang="fr-BE" dirty="0" smtClean="0"/>
              <a:t>Cons =&gt; coordination issues (</a:t>
            </a:r>
            <a:r>
              <a:rPr lang="fr-BE" dirty="0" err="1" smtClean="0"/>
              <a:t>e.g</a:t>
            </a:r>
            <a:r>
              <a:rPr lang="fr-BE" dirty="0" smtClean="0"/>
              <a:t>. </a:t>
            </a:r>
            <a:r>
              <a:rPr lang="fr-BE" dirty="0" err="1" smtClean="0"/>
              <a:t>policy</a:t>
            </a:r>
            <a:r>
              <a:rPr lang="fr-BE" dirty="0" smtClean="0"/>
              <a:t> </a:t>
            </a:r>
            <a:r>
              <a:rPr lang="fr-BE" dirty="0" err="1" smtClean="0"/>
              <a:t>priorities</a:t>
            </a:r>
            <a:r>
              <a:rPr lang="fr-BE" dirty="0" smtClean="0"/>
              <a:t>);  transaction </a:t>
            </a:r>
            <a:r>
              <a:rPr lang="fr-BE" dirty="0" err="1" smtClean="0"/>
              <a:t>costs</a:t>
            </a:r>
            <a:r>
              <a:rPr lang="fr-BE" dirty="0" smtClean="0"/>
              <a:t>  for parties (</a:t>
            </a:r>
            <a:r>
              <a:rPr lang="fr-BE" dirty="0" err="1" smtClean="0"/>
              <a:t>e.g</a:t>
            </a:r>
            <a:r>
              <a:rPr lang="fr-BE" dirty="0" smtClean="0"/>
              <a:t>. UK); </a:t>
            </a:r>
            <a:r>
              <a:rPr lang="fr-BE" dirty="0" err="1" smtClean="0"/>
              <a:t>vantage</a:t>
            </a:r>
            <a:r>
              <a:rPr lang="fr-BE" dirty="0" smtClean="0"/>
              <a:t> points for lobbying/</a:t>
            </a:r>
            <a:r>
              <a:rPr lang="fr-BE" dirty="0" err="1" smtClean="0"/>
              <a:t>political</a:t>
            </a:r>
            <a:r>
              <a:rPr lang="fr-BE" dirty="0" smtClean="0"/>
              <a:t> pressure; over-</a:t>
            </a:r>
            <a:r>
              <a:rPr lang="fr-BE" dirty="0" err="1" smtClean="0"/>
              <a:t>filtering</a:t>
            </a:r>
            <a:r>
              <a:rPr lang="fr-BE" dirty="0" smtClean="0"/>
              <a:t> of </a:t>
            </a:r>
            <a:r>
              <a:rPr lang="fr-BE" dirty="0" err="1" smtClean="0"/>
              <a:t>allegations</a:t>
            </a:r>
            <a:r>
              <a:rPr lang="fr-BE" dirty="0" smtClean="0"/>
              <a:t>, and inflation of arguments </a:t>
            </a:r>
            <a:r>
              <a:rPr lang="fr-BE" dirty="0" err="1" smtClean="0"/>
              <a:t>invoked</a:t>
            </a:r>
            <a:r>
              <a:rPr lang="fr-BE" dirty="0" smtClean="0"/>
              <a:t> by parties</a:t>
            </a:r>
          </a:p>
          <a:p>
            <a:pPr lvl="2"/>
            <a:endParaRPr lang="fr-BE" dirty="0" smtClean="0"/>
          </a:p>
          <a:p>
            <a:pPr lvl="2"/>
            <a:endParaRPr lang="fr-BE" dirty="0" smtClean="0"/>
          </a:p>
          <a:p>
            <a:pPr lvl="2"/>
            <a:endParaRPr lang="fr-BE" dirty="0" smtClean="0"/>
          </a:p>
          <a:p>
            <a:endParaRPr lang="en-US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371B2-9A04-4F9D-A776-94125D142066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iii.	The NCAs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Performance of NCAs is satisfactory</a:t>
            </a:r>
          </a:p>
          <a:p>
            <a:pPr lvl="1">
              <a:lnSpc>
                <a:spcPct val="90000"/>
              </a:lnSpc>
            </a:pPr>
            <a:r>
              <a:rPr lang="fr-BE" sz="2000" dirty="0" smtClean="0"/>
              <a:t>Commission Staff WP, 2009: « </a:t>
            </a:r>
            <a:r>
              <a:rPr lang="fr-BE" sz="2000" i="1" dirty="0" smtClean="0"/>
              <a:t>The </a:t>
            </a:r>
            <a:r>
              <a:rPr lang="fr-BE" sz="2000" i="1" dirty="0" err="1" smtClean="0"/>
              <a:t>key</a:t>
            </a:r>
            <a:r>
              <a:rPr lang="fr-BE" sz="2000" i="1" dirty="0" smtClean="0"/>
              <a:t> challenge […], to </a:t>
            </a:r>
            <a:r>
              <a:rPr lang="fr-BE" sz="2000" i="1" dirty="0" err="1" smtClean="0"/>
              <a:t>boost</a:t>
            </a:r>
            <a:r>
              <a:rPr lang="fr-BE" sz="2000" i="1" dirty="0" smtClean="0"/>
              <a:t> </a:t>
            </a:r>
            <a:r>
              <a:rPr lang="fr-BE" sz="2000" i="1" dirty="0" err="1" smtClean="0"/>
              <a:t>enforcement</a:t>
            </a:r>
            <a:r>
              <a:rPr lang="fr-BE" sz="2000" i="1" dirty="0" smtClean="0"/>
              <a:t> </a:t>
            </a:r>
            <a:r>
              <a:rPr lang="fr-BE" sz="2000" i="1" dirty="0" err="1" smtClean="0"/>
              <a:t>results</a:t>
            </a:r>
            <a:r>
              <a:rPr lang="fr-BE" sz="2000" i="1" dirty="0" smtClean="0"/>
              <a:t> </a:t>
            </a:r>
            <a:r>
              <a:rPr lang="fr-BE" sz="2000" i="1" dirty="0" err="1" smtClean="0"/>
              <a:t>while</a:t>
            </a:r>
            <a:r>
              <a:rPr lang="fr-BE" sz="2000" i="1" dirty="0" smtClean="0"/>
              <a:t> </a:t>
            </a:r>
            <a:r>
              <a:rPr lang="fr-BE" sz="2000" i="1" dirty="0" err="1" smtClean="0"/>
              <a:t>ensuring</a:t>
            </a:r>
            <a:r>
              <a:rPr lang="fr-BE" sz="2000" i="1" dirty="0" smtClean="0"/>
              <a:t> the consistent and </a:t>
            </a:r>
            <a:r>
              <a:rPr lang="fr-BE" sz="2000" i="1" dirty="0" err="1" smtClean="0"/>
              <a:t>coherent</a:t>
            </a:r>
            <a:r>
              <a:rPr lang="fr-BE" sz="2000" i="1" dirty="0" smtClean="0"/>
              <a:t> application of EC </a:t>
            </a:r>
            <a:r>
              <a:rPr lang="fr-BE" sz="2000" i="1" dirty="0" err="1" smtClean="0"/>
              <a:t>competition</a:t>
            </a:r>
            <a:r>
              <a:rPr lang="fr-BE" sz="2000" i="1" dirty="0" smtClean="0"/>
              <a:t> </a:t>
            </a:r>
            <a:r>
              <a:rPr lang="fr-BE" sz="2000" i="1" dirty="0" err="1" smtClean="0"/>
              <a:t>rules</a:t>
            </a:r>
            <a:r>
              <a:rPr lang="fr-BE" sz="2000" i="1" dirty="0" smtClean="0"/>
              <a:t>, has been </a:t>
            </a:r>
            <a:r>
              <a:rPr lang="fr-BE" sz="2000" i="1" dirty="0" err="1" smtClean="0"/>
              <a:t>largely</a:t>
            </a:r>
            <a:r>
              <a:rPr lang="fr-BE" sz="2000" i="1" dirty="0" smtClean="0"/>
              <a:t> </a:t>
            </a:r>
            <a:r>
              <a:rPr lang="fr-BE" sz="2000" i="1" dirty="0" err="1" smtClean="0"/>
              <a:t>achieved</a:t>
            </a:r>
            <a:r>
              <a:rPr lang="fr-BE" sz="2000" i="1" dirty="0" smtClean="0"/>
              <a:t> </a:t>
            </a:r>
            <a:r>
              <a:rPr lang="fr-BE" sz="2000" dirty="0" smtClean="0"/>
              <a:t>».</a:t>
            </a:r>
          </a:p>
          <a:p>
            <a:pPr lvl="1">
              <a:lnSpc>
                <a:spcPct val="90000"/>
              </a:lnSpc>
            </a:pPr>
            <a:r>
              <a:rPr lang="fr-BE" sz="2000" dirty="0" err="1" smtClean="0"/>
              <a:t>Number</a:t>
            </a:r>
            <a:r>
              <a:rPr lang="fr-BE" sz="2000" dirty="0" smtClean="0"/>
              <a:t> of cases </a:t>
            </a:r>
            <a:r>
              <a:rPr lang="fr-BE" sz="2000" dirty="0" err="1" smtClean="0"/>
              <a:t>dealt</a:t>
            </a:r>
            <a:r>
              <a:rPr lang="fr-BE" sz="2000" dirty="0" smtClean="0"/>
              <a:t> </a:t>
            </a:r>
            <a:r>
              <a:rPr lang="fr-BE" sz="2000" dirty="0" err="1" smtClean="0"/>
              <a:t>with</a:t>
            </a:r>
            <a:r>
              <a:rPr lang="fr-BE" sz="2000" dirty="0" smtClean="0"/>
              <a:t> by </a:t>
            </a:r>
            <a:r>
              <a:rPr lang="fr-BE" sz="2000" dirty="0" err="1" smtClean="0"/>
              <a:t>NCAs</a:t>
            </a:r>
            <a:r>
              <a:rPr lang="fr-BE" sz="2000" dirty="0" smtClean="0"/>
              <a:t> &gt;1000 (§84: « </a:t>
            </a:r>
            <a:r>
              <a:rPr lang="fr-BE" sz="2000" i="1" dirty="0" smtClean="0"/>
              <a:t>Impressive </a:t>
            </a:r>
            <a:r>
              <a:rPr lang="fr-BE" sz="2000" dirty="0" smtClean="0"/>
              <a:t>»)</a:t>
            </a:r>
          </a:p>
          <a:p>
            <a:pPr lvl="1">
              <a:lnSpc>
                <a:spcPct val="90000"/>
              </a:lnSpc>
            </a:pPr>
            <a:r>
              <a:rPr lang="fr-BE" sz="2000" dirty="0" smtClean="0"/>
              <a:t>Few cases </a:t>
            </a:r>
            <a:r>
              <a:rPr lang="fr-BE" sz="2000" dirty="0" err="1" smtClean="0"/>
              <a:t>with</a:t>
            </a:r>
            <a:r>
              <a:rPr lang="fr-BE" sz="2000" dirty="0" smtClean="0"/>
              <a:t> disputes over </a:t>
            </a:r>
            <a:r>
              <a:rPr lang="fr-BE" sz="2000" dirty="0" err="1" smtClean="0"/>
              <a:t>jurisdictional</a:t>
            </a:r>
            <a:r>
              <a:rPr lang="fr-BE" sz="2000" dirty="0" smtClean="0"/>
              <a:t> issues  (§214: « </a:t>
            </a:r>
            <a:r>
              <a:rPr lang="fr-BE" sz="2000" i="1" dirty="0" smtClean="0"/>
              <a:t>discussions on case-allocation came up </a:t>
            </a:r>
            <a:r>
              <a:rPr lang="fr-BE" sz="2000" i="1" dirty="0" err="1" smtClean="0"/>
              <a:t>only</a:t>
            </a:r>
            <a:r>
              <a:rPr lang="fr-BE" sz="2000" i="1" dirty="0" smtClean="0"/>
              <a:t> in a few cases and </a:t>
            </a:r>
            <a:r>
              <a:rPr lang="fr-BE" sz="2000" i="1" dirty="0" err="1" smtClean="0"/>
              <a:t>actual</a:t>
            </a:r>
            <a:r>
              <a:rPr lang="fr-BE" sz="2000" i="1" dirty="0" smtClean="0"/>
              <a:t> </a:t>
            </a:r>
            <a:r>
              <a:rPr lang="fr-BE" sz="2000" i="1" dirty="0" err="1" smtClean="0"/>
              <a:t>re-allocation</a:t>
            </a:r>
            <a:r>
              <a:rPr lang="fr-BE" sz="2000" i="1" dirty="0" smtClean="0"/>
              <a:t> of cases </a:t>
            </a:r>
            <a:r>
              <a:rPr lang="fr-BE" sz="2000" i="1" dirty="0" err="1" smtClean="0"/>
              <a:t>took</a:t>
            </a:r>
            <a:r>
              <a:rPr lang="fr-BE" sz="2000" i="1" dirty="0" smtClean="0"/>
              <a:t> place </a:t>
            </a:r>
            <a:r>
              <a:rPr lang="fr-BE" sz="2000" i="1" dirty="0" err="1" smtClean="0"/>
              <a:t>even</a:t>
            </a:r>
            <a:r>
              <a:rPr lang="fr-BE" sz="2000" i="1" dirty="0" smtClean="0"/>
              <a:t> </a:t>
            </a:r>
            <a:r>
              <a:rPr lang="fr-BE" sz="2000" i="1" dirty="0" err="1" smtClean="0"/>
              <a:t>less</a:t>
            </a:r>
            <a:r>
              <a:rPr lang="fr-BE" sz="2000" dirty="0" smtClean="0"/>
              <a:t> »)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371B2-9A04-4F9D-A776-94125D142066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01752" y="332656"/>
            <a:ext cx="8534400" cy="75895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3.	How? - The Nature of Public Enforcement Activities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How do the Commission and NCAs enforce the competition rules?</a:t>
            </a:r>
          </a:p>
          <a:p>
            <a:r>
              <a:rPr lang="en-US" dirty="0" smtClean="0"/>
              <a:t>In other words, how do they cook competition cases?</a:t>
            </a:r>
          </a:p>
          <a:p>
            <a:r>
              <a:rPr lang="en-US" dirty="0" smtClean="0"/>
              <a:t>EU procedure and decisional powers as proxy</a:t>
            </a:r>
          </a:p>
          <a:p>
            <a:r>
              <a:rPr lang="en-US" dirty="0" smtClean="0"/>
              <a:t>A competition case typically goes through 4 main stages, which correspond to 4 types of enforcement activities </a:t>
            </a:r>
          </a:p>
          <a:p>
            <a:pPr marL="788670" lvl="1" indent="-514350">
              <a:buFont typeface="+mj-lt"/>
              <a:buAutoNum type="romanLcPeriod"/>
            </a:pPr>
            <a:r>
              <a:rPr lang="en-US" dirty="0" smtClean="0"/>
              <a:t>Detection</a:t>
            </a:r>
          </a:p>
          <a:p>
            <a:pPr marL="788670" lvl="1" indent="-514350">
              <a:buFont typeface="+mj-lt"/>
              <a:buAutoNum type="romanLcPeriod"/>
            </a:pPr>
            <a:r>
              <a:rPr lang="en-US" dirty="0" smtClean="0"/>
              <a:t>Investigation</a:t>
            </a:r>
          </a:p>
          <a:p>
            <a:pPr marL="788670" lvl="1" indent="-514350">
              <a:buFont typeface="+mj-lt"/>
              <a:buAutoNum type="romanLcPeriod"/>
            </a:pPr>
            <a:r>
              <a:rPr lang="en-US" dirty="0" smtClean="0"/>
              <a:t>Evaluation</a:t>
            </a:r>
          </a:p>
          <a:p>
            <a:pPr marL="788670" lvl="1" indent="-514350">
              <a:buFont typeface="+mj-lt"/>
              <a:buAutoNum type="romanLcPeriod"/>
            </a:pPr>
            <a:r>
              <a:rPr lang="en-US" dirty="0" smtClean="0"/>
              <a:t>Decision</a:t>
            </a:r>
          </a:p>
          <a:p>
            <a:endParaRPr lang="en-US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371B2-9A04-4F9D-A776-94125D142066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</a:t>
            </a:r>
            <a:r>
              <a:rPr lang="en-US" dirty="0" smtClean="0"/>
              <a:t>.	Detection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sz="3100" dirty="0" smtClean="0"/>
              <a:t>The first and foremost activity of competition authorities is to unearth information indicative of potential infringement</a:t>
            </a:r>
          </a:p>
          <a:p>
            <a:r>
              <a:rPr lang="en-US" sz="3100" dirty="0" smtClean="0"/>
              <a:t>To this end, competition authorities rely on 6 types of detection mechanisms</a:t>
            </a:r>
          </a:p>
          <a:p>
            <a:pPr lvl="1">
              <a:buFont typeface="Wingdings 2" pitchFamily="18" charset="2"/>
              <a:buAutoNum type="arabicPeriod"/>
            </a:pPr>
            <a:r>
              <a:rPr lang="fr-FR" sz="2800" dirty="0" err="1" smtClean="0"/>
              <a:t>Market</a:t>
            </a:r>
            <a:r>
              <a:rPr lang="fr-FR" sz="2800" dirty="0" smtClean="0"/>
              <a:t> monitoring (</a:t>
            </a:r>
            <a:r>
              <a:rPr lang="fr-FR" sz="2800" i="1" dirty="0" err="1" smtClean="0"/>
              <a:t>Parisian</a:t>
            </a:r>
            <a:r>
              <a:rPr lang="fr-FR" sz="2800" i="1" dirty="0" smtClean="0"/>
              <a:t> palaces </a:t>
            </a:r>
            <a:r>
              <a:rPr lang="fr-FR" sz="2800" dirty="0" smtClean="0"/>
              <a:t>case)</a:t>
            </a:r>
          </a:p>
          <a:p>
            <a:pPr lvl="1">
              <a:buFont typeface="Wingdings 2" pitchFamily="18" charset="2"/>
              <a:buAutoNum type="arabicPeriod"/>
            </a:pPr>
            <a:r>
              <a:rPr lang="fr-FR" sz="2800" dirty="0" smtClean="0"/>
              <a:t>Information </a:t>
            </a:r>
            <a:r>
              <a:rPr lang="fr-FR" sz="2800" dirty="0" err="1" smtClean="0"/>
              <a:t>gathered</a:t>
            </a:r>
            <a:r>
              <a:rPr lang="fr-FR" sz="2800" dirty="0" smtClean="0"/>
              <a:t> </a:t>
            </a:r>
            <a:r>
              <a:rPr lang="fr-FR" sz="2800" dirty="0" err="1" smtClean="0"/>
              <a:t>through</a:t>
            </a:r>
            <a:r>
              <a:rPr lang="fr-FR" sz="2800" dirty="0" smtClean="0"/>
              <a:t> </a:t>
            </a:r>
            <a:r>
              <a:rPr lang="fr-FR" sz="2800" dirty="0" err="1" smtClean="0"/>
              <a:t>other</a:t>
            </a:r>
            <a:r>
              <a:rPr lang="fr-FR" sz="2800" dirty="0" smtClean="0"/>
              <a:t> </a:t>
            </a:r>
            <a:r>
              <a:rPr lang="fr-FR" sz="2800" dirty="0" err="1" smtClean="0"/>
              <a:t>activities</a:t>
            </a:r>
            <a:r>
              <a:rPr lang="fr-FR" sz="2800" dirty="0" smtClean="0"/>
              <a:t> (EUMR, SSR, etc.)</a:t>
            </a:r>
          </a:p>
          <a:p>
            <a:pPr lvl="1">
              <a:buFont typeface="Wingdings 2" pitchFamily="18" charset="2"/>
              <a:buAutoNum type="arabicPeriod"/>
            </a:pPr>
            <a:r>
              <a:rPr lang="fr-BE" sz="2800" dirty="0" err="1" smtClean="0"/>
              <a:t>Consumers</a:t>
            </a:r>
            <a:r>
              <a:rPr lang="fr-BE" sz="2800" dirty="0" smtClean="0"/>
              <a:t> (</a:t>
            </a:r>
            <a:r>
              <a:rPr lang="en-US" sz="2800" dirty="0" smtClean="0">
                <a:hlinkClick r:id="rId2"/>
              </a:rPr>
              <a:t>online form</a:t>
            </a:r>
            <a:r>
              <a:rPr lang="en-US" sz="2800" dirty="0" smtClean="0"/>
              <a:t> on DG COMP website)</a:t>
            </a:r>
            <a:endParaRPr lang="fr-FR" sz="2800" dirty="0" smtClean="0"/>
          </a:p>
          <a:p>
            <a:pPr lvl="1">
              <a:buFont typeface="Wingdings 2" pitchFamily="18" charset="2"/>
              <a:buAutoNum type="arabicPeriod"/>
            </a:pPr>
            <a:r>
              <a:rPr lang="fr-FR" sz="2800" dirty="0" smtClean="0"/>
              <a:t>Complaints (</a:t>
            </a:r>
            <a:r>
              <a:rPr lang="fr-FR" sz="2800" dirty="0" err="1" smtClean="0"/>
              <a:t>mostly</a:t>
            </a:r>
            <a:r>
              <a:rPr lang="fr-FR" sz="2800" dirty="0" smtClean="0"/>
              <a:t> abuse of dominance cases)</a:t>
            </a:r>
          </a:p>
          <a:p>
            <a:pPr lvl="2">
              <a:buFont typeface="Wingdings 2" pitchFamily="18" charset="2"/>
              <a:buAutoNum type="arabicPeriod"/>
            </a:pPr>
            <a:r>
              <a:rPr lang="fr-FR" sz="2600" dirty="0" err="1" smtClean="0"/>
              <a:t>Third</a:t>
            </a:r>
            <a:r>
              <a:rPr lang="fr-FR" sz="2600" dirty="0" smtClean="0"/>
              <a:t> parties </a:t>
            </a:r>
            <a:r>
              <a:rPr lang="fr-FR" sz="2600" dirty="0" err="1" smtClean="0"/>
              <a:t>entitled</a:t>
            </a:r>
            <a:r>
              <a:rPr lang="fr-FR" sz="2600" dirty="0" smtClean="0"/>
              <a:t> to </a:t>
            </a:r>
            <a:r>
              <a:rPr lang="fr-FR" sz="2600" dirty="0" err="1" smtClean="0"/>
              <a:t>procedural</a:t>
            </a:r>
            <a:r>
              <a:rPr lang="fr-FR" sz="2600" dirty="0" smtClean="0"/>
              <a:t> </a:t>
            </a:r>
            <a:r>
              <a:rPr lang="fr-FR" sz="2600" dirty="0" err="1" smtClean="0"/>
              <a:t>rights</a:t>
            </a:r>
            <a:r>
              <a:rPr lang="fr-FR" sz="2600" dirty="0" smtClean="0"/>
              <a:t> but </a:t>
            </a:r>
            <a:r>
              <a:rPr lang="fr-FR" sz="2600" dirty="0" err="1" smtClean="0"/>
              <a:t>burdensome</a:t>
            </a:r>
            <a:endParaRPr lang="fr-FR" sz="2600" dirty="0" smtClean="0"/>
          </a:p>
          <a:p>
            <a:pPr lvl="2">
              <a:buFont typeface="Wingdings 2" pitchFamily="18" charset="2"/>
              <a:buAutoNum type="arabicPeriod"/>
            </a:pPr>
            <a:r>
              <a:rPr lang="fr-FR" sz="2600" dirty="0" err="1" smtClean="0"/>
              <a:t>Ability</a:t>
            </a:r>
            <a:r>
              <a:rPr lang="fr-FR" sz="2600" dirty="0" smtClean="0"/>
              <a:t> for the Commission to </a:t>
            </a:r>
            <a:r>
              <a:rPr lang="fr-FR" sz="2600" dirty="0" err="1" smtClean="0"/>
              <a:t>dismiss</a:t>
            </a:r>
            <a:r>
              <a:rPr lang="fr-FR" sz="2600" dirty="0" smtClean="0"/>
              <a:t> on </a:t>
            </a:r>
            <a:r>
              <a:rPr lang="fr-FR" sz="2600" dirty="0" err="1" smtClean="0"/>
              <a:t>discretionary</a:t>
            </a:r>
            <a:r>
              <a:rPr lang="fr-FR" sz="2600" dirty="0" smtClean="0"/>
              <a:t> grounds (non </a:t>
            </a:r>
            <a:r>
              <a:rPr lang="fr-FR" sz="2600" dirty="0" err="1" smtClean="0"/>
              <a:t>prioritary</a:t>
            </a:r>
            <a:r>
              <a:rPr lang="fr-FR" sz="2600" dirty="0" smtClean="0"/>
              <a:t> case, </a:t>
            </a:r>
            <a:r>
              <a:rPr lang="fr-FR" sz="2600" dirty="0" err="1" smtClean="0"/>
              <a:t>overly</a:t>
            </a:r>
            <a:r>
              <a:rPr lang="fr-FR" sz="2600" dirty="0" smtClean="0"/>
              <a:t> </a:t>
            </a:r>
            <a:r>
              <a:rPr lang="fr-FR" sz="2600" dirty="0" err="1" smtClean="0"/>
              <a:t>demanding</a:t>
            </a:r>
            <a:r>
              <a:rPr lang="fr-FR" sz="2600" dirty="0" smtClean="0"/>
              <a:t> investigation, etc.)</a:t>
            </a:r>
          </a:p>
          <a:p>
            <a:pPr lvl="1">
              <a:buFont typeface="Wingdings 2" pitchFamily="18" charset="2"/>
              <a:buAutoNum type="arabicPeriod"/>
            </a:pPr>
            <a:r>
              <a:rPr lang="fr-FR" sz="2800" dirty="0" err="1" smtClean="0"/>
              <a:t>Sector</a:t>
            </a:r>
            <a:r>
              <a:rPr lang="fr-FR" sz="2800" dirty="0" smtClean="0"/>
              <a:t>  </a:t>
            </a:r>
            <a:r>
              <a:rPr lang="fr-FR" sz="2800" dirty="0" err="1" smtClean="0"/>
              <a:t>inquiries</a:t>
            </a:r>
            <a:r>
              <a:rPr lang="fr-FR" sz="2800" dirty="0" smtClean="0"/>
              <a:t> (</a:t>
            </a:r>
            <a:r>
              <a:rPr lang="fr-FR" sz="2800" dirty="0" err="1" smtClean="0"/>
              <a:t>energy</a:t>
            </a:r>
            <a:r>
              <a:rPr lang="fr-FR" sz="2800" dirty="0" smtClean="0"/>
              <a:t>, pharma, </a:t>
            </a:r>
            <a:r>
              <a:rPr lang="fr-FR" sz="2800" dirty="0" err="1" smtClean="0"/>
              <a:t>electronic</a:t>
            </a:r>
            <a:r>
              <a:rPr lang="fr-FR" sz="2800" dirty="0" smtClean="0"/>
              <a:t> communications, </a:t>
            </a:r>
            <a:r>
              <a:rPr lang="fr-FR" sz="2800" dirty="0" err="1" smtClean="0"/>
              <a:t>financial</a:t>
            </a:r>
            <a:r>
              <a:rPr lang="fr-FR" sz="2800" dirty="0" smtClean="0"/>
              <a:t> services, etc.)</a:t>
            </a:r>
          </a:p>
          <a:p>
            <a:pPr lvl="1">
              <a:buFont typeface="Wingdings 2" pitchFamily="18" charset="2"/>
              <a:buAutoNum type="arabicPeriod"/>
            </a:pPr>
            <a:r>
              <a:rPr lang="fr-FR" sz="2800" dirty="0" err="1" smtClean="0"/>
              <a:t>Leniency</a:t>
            </a:r>
            <a:r>
              <a:rPr lang="fr-FR" sz="2800" dirty="0" smtClean="0"/>
              <a:t> applications (</a:t>
            </a:r>
            <a:r>
              <a:rPr lang="fr-FR" sz="2800" dirty="0" err="1" smtClean="0"/>
              <a:t>mostly</a:t>
            </a:r>
            <a:r>
              <a:rPr lang="fr-FR" sz="2800" dirty="0" smtClean="0"/>
              <a:t> cartel cases)</a:t>
            </a:r>
          </a:p>
          <a:p>
            <a:r>
              <a:rPr lang="en-US" sz="3100" dirty="0" smtClean="0"/>
              <a:t>Other mechanisms =&gt; bounties/rewards for individuals (</a:t>
            </a:r>
            <a:r>
              <a:rPr lang="en-US" sz="3100" dirty="0" smtClean="0">
                <a:hlinkClick r:id="rId3"/>
              </a:rPr>
              <a:t>OFT: 100,000£</a:t>
            </a:r>
            <a:r>
              <a:rPr lang="en-US" sz="3100" dirty="0" smtClean="0"/>
              <a:t>)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371B2-9A04-4F9D-A776-94125D142066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ii.	Investigation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Once the Commission holds indications of a potential infringement, it will seek to corroborate this intuition through various investigative measures</a:t>
            </a:r>
          </a:p>
          <a:p>
            <a:r>
              <a:rPr lang="en-US" dirty="0" smtClean="0"/>
              <a:t>Those </a:t>
            </a:r>
            <a:r>
              <a:rPr lang="en-US" dirty="0" err="1" smtClean="0"/>
              <a:t>nvestigative</a:t>
            </a:r>
            <a:r>
              <a:rPr lang="en-US" dirty="0" smtClean="0"/>
              <a:t> powers are very intrusive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371B2-9A04-4F9D-A776-94125D142066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ii.	Investigation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926288"/>
          </a:xfrm>
        </p:spPr>
        <p:txBody>
          <a:bodyPr>
            <a:normAutofit fontScale="85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Requests for information (frequent) – Article 18, Reg. 1/2003</a:t>
            </a:r>
          </a:p>
          <a:p>
            <a:pPr lvl="1"/>
            <a:r>
              <a:rPr lang="en-US" dirty="0" smtClean="0"/>
              <a:t>Factual information</a:t>
            </a:r>
          </a:p>
          <a:p>
            <a:pPr lvl="1"/>
            <a:r>
              <a:rPr lang="en-US" dirty="0" smtClean="0"/>
              <a:t>Customers, rivals, suppliers, but also public institutions and NCAs</a:t>
            </a:r>
          </a:p>
          <a:p>
            <a:pPr lvl="1"/>
            <a:r>
              <a:rPr lang="en-US" dirty="0" smtClean="0"/>
              <a:t>Commission may impose periodic penalty payments up to 5 % of the average daily turnover in the preceding business year per day in order to compel the undertakings to comply with the request for information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Dawn raids (less frequent, mostly cartel cases) – Article 20, Reg. 1/2003</a:t>
            </a:r>
          </a:p>
          <a:p>
            <a:pPr lvl="1"/>
            <a:r>
              <a:rPr lang="en-US" dirty="0" smtClean="0"/>
              <a:t>Firms must submit themselves to inspection + actively cooperate</a:t>
            </a:r>
          </a:p>
          <a:p>
            <a:pPr lvl="1"/>
            <a:r>
              <a:rPr lang="en-US" dirty="0" smtClean="0"/>
              <a:t>Commission can</a:t>
            </a:r>
          </a:p>
          <a:p>
            <a:pPr lvl="2"/>
            <a:r>
              <a:rPr lang="en-US" dirty="0" smtClean="0"/>
              <a:t>Enter any premises, land and means of transport;</a:t>
            </a:r>
          </a:p>
          <a:p>
            <a:pPr lvl="2"/>
            <a:r>
              <a:rPr lang="en-US" dirty="0" smtClean="0"/>
              <a:t>examine the books and other records related to the business;</a:t>
            </a:r>
          </a:p>
          <a:p>
            <a:pPr lvl="2"/>
            <a:r>
              <a:rPr lang="en-US" dirty="0" smtClean="0"/>
              <a:t>Take or obtain in any form copies of or extracts from such books or records;</a:t>
            </a:r>
          </a:p>
          <a:p>
            <a:pPr lvl="2"/>
            <a:r>
              <a:rPr lang="en-US" dirty="0" smtClean="0"/>
              <a:t>Seal any business premises and books or records for the period necessary for the inspection (E.ON case);</a:t>
            </a:r>
          </a:p>
          <a:p>
            <a:pPr lvl="2"/>
            <a:r>
              <a:rPr lang="en-US" dirty="0" smtClean="0"/>
              <a:t>Ask any representative or member of staff of the undertaking or association of undertakings for explanations on facts or documents</a:t>
            </a:r>
          </a:p>
          <a:p>
            <a:pPr lvl="1"/>
            <a:endParaRPr lang="en-US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371B2-9A04-4F9D-A776-94125D142066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ii.	Investigation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457200" indent="-457200">
              <a:lnSpc>
                <a:spcPct val="90000"/>
              </a:lnSpc>
              <a:buFont typeface="+mj-lt"/>
              <a:buAutoNum type="arabicPeriod" startAt="3"/>
            </a:pPr>
            <a:r>
              <a:rPr lang="fr-FR" sz="2400" dirty="0" smtClean="0"/>
              <a:t>Inspection of </a:t>
            </a:r>
            <a:r>
              <a:rPr lang="fr-FR" sz="2400" dirty="0" err="1" smtClean="0"/>
              <a:t>other</a:t>
            </a:r>
            <a:r>
              <a:rPr lang="fr-FR" sz="2400" dirty="0" smtClean="0"/>
              <a:t> </a:t>
            </a:r>
            <a:r>
              <a:rPr lang="fr-FR" sz="2400" dirty="0" err="1" smtClean="0"/>
              <a:t>premises</a:t>
            </a:r>
            <a:r>
              <a:rPr lang="fr-FR" sz="2400" dirty="0" smtClean="0"/>
              <a:t> (</a:t>
            </a:r>
            <a:r>
              <a:rPr lang="fr-FR" sz="2400" dirty="0" err="1" smtClean="0"/>
              <a:t>private</a:t>
            </a:r>
            <a:r>
              <a:rPr lang="fr-FR" sz="2400" dirty="0" smtClean="0"/>
              <a:t> </a:t>
            </a:r>
            <a:r>
              <a:rPr lang="fr-FR" sz="2400" dirty="0" err="1" smtClean="0"/>
              <a:t>premises</a:t>
            </a:r>
            <a:r>
              <a:rPr lang="fr-FR" sz="2400" dirty="0" smtClean="0"/>
              <a:t>) - </a:t>
            </a:r>
            <a:r>
              <a:rPr lang="en-US" sz="2400" dirty="0" smtClean="0"/>
              <a:t>Article 21, Reg. 1/2003</a:t>
            </a:r>
            <a:endParaRPr lang="fr-FR" sz="2400" dirty="0" smtClean="0"/>
          </a:p>
          <a:p>
            <a:pPr lvl="1">
              <a:lnSpc>
                <a:spcPct val="90000"/>
              </a:lnSpc>
            </a:pPr>
            <a:r>
              <a:rPr lang="fr-BE" sz="1800" dirty="0" err="1" smtClean="0"/>
              <a:t>Only</a:t>
            </a:r>
            <a:r>
              <a:rPr lang="fr-BE" sz="1800" dirty="0" smtClean="0"/>
              <a:t> </a:t>
            </a:r>
            <a:r>
              <a:rPr lang="fr-FR" sz="1800" dirty="0" smtClean="0"/>
              <a:t>if a </a:t>
            </a:r>
            <a:r>
              <a:rPr lang="fr-FR" sz="1800" i="1" dirty="0" err="1" smtClean="0"/>
              <a:t>reasonable</a:t>
            </a:r>
            <a:r>
              <a:rPr lang="fr-FR" sz="1800" i="1" dirty="0" smtClean="0"/>
              <a:t> suspicion</a:t>
            </a:r>
            <a:r>
              <a:rPr lang="fr-FR" sz="1800" dirty="0" smtClean="0"/>
              <a:t> </a:t>
            </a:r>
            <a:r>
              <a:rPr lang="fr-FR" sz="1800" dirty="0" err="1" smtClean="0"/>
              <a:t>exists</a:t>
            </a:r>
            <a:r>
              <a:rPr lang="fr-FR" sz="1800" dirty="0" smtClean="0"/>
              <a:t> </a:t>
            </a:r>
            <a:r>
              <a:rPr lang="fr-FR" sz="1800" dirty="0" err="1" smtClean="0"/>
              <a:t>that</a:t>
            </a:r>
            <a:r>
              <a:rPr lang="fr-FR" sz="1800" dirty="0" smtClean="0"/>
              <a:t> books or </a:t>
            </a:r>
            <a:r>
              <a:rPr lang="fr-FR" sz="1800" dirty="0" err="1" smtClean="0"/>
              <a:t>other</a:t>
            </a:r>
            <a:r>
              <a:rPr lang="fr-FR" sz="1800" dirty="0" smtClean="0"/>
              <a:t> records </a:t>
            </a:r>
            <a:r>
              <a:rPr lang="fr-FR" sz="1800" dirty="0" err="1" smtClean="0"/>
              <a:t>related</a:t>
            </a:r>
            <a:r>
              <a:rPr lang="fr-FR" sz="1800" dirty="0" smtClean="0"/>
              <a:t> to the business and to the </a:t>
            </a:r>
            <a:r>
              <a:rPr lang="fr-FR" sz="1800" dirty="0" err="1" smtClean="0"/>
              <a:t>subject</a:t>
            </a:r>
            <a:r>
              <a:rPr lang="fr-FR" sz="1800" dirty="0" smtClean="0"/>
              <a:t>-</a:t>
            </a:r>
            <a:r>
              <a:rPr lang="fr-FR" sz="1800" dirty="0" err="1" smtClean="0"/>
              <a:t>matter</a:t>
            </a:r>
            <a:r>
              <a:rPr lang="fr-FR" sz="1800" dirty="0" smtClean="0"/>
              <a:t> of the inspection, are </a:t>
            </a:r>
            <a:r>
              <a:rPr lang="fr-FR" sz="1800" dirty="0" err="1" smtClean="0"/>
              <a:t>being</a:t>
            </a:r>
            <a:r>
              <a:rPr lang="fr-FR" sz="1800" dirty="0" smtClean="0"/>
              <a:t> </a:t>
            </a:r>
            <a:r>
              <a:rPr lang="fr-FR" sz="1800" dirty="0" err="1" smtClean="0"/>
              <a:t>kept</a:t>
            </a:r>
            <a:r>
              <a:rPr lang="fr-FR" sz="1800" dirty="0" smtClean="0"/>
              <a:t> in </a:t>
            </a:r>
            <a:r>
              <a:rPr lang="fr-FR" sz="1800" dirty="0" err="1" smtClean="0"/>
              <a:t>any</a:t>
            </a:r>
            <a:r>
              <a:rPr lang="fr-FR" sz="1800" dirty="0" smtClean="0"/>
              <a:t> </a:t>
            </a:r>
            <a:r>
              <a:rPr lang="fr-FR" sz="1800" dirty="0" err="1" smtClean="0"/>
              <a:t>other</a:t>
            </a:r>
            <a:r>
              <a:rPr lang="fr-FR" sz="1800" dirty="0" smtClean="0"/>
              <a:t> </a:t>
            </a:r>
            <a:r>
              <a:rPr lang="fr-FR" sz="1800" dirty="0" err="1" smtClean="0"/>
              <a:t>premises</a:t>
            </a:r>
            <a:r>
              <a:rPr lang="fr-FR" sz="1800" dirty="0" smtClean="0"/>
              <a:t> </a:t>
            </a:r>
          </a:p>
          <a:p>
            <a:pPr lvl="1">
              <a:lnSpc>
                <a:spcPct val="90000"/>
              </a:lnSpc>
            </a:pPr>
            <a:r>
              <a:rPr lang="fr-FR" sz="1800" dirty="0" err="1" smtClean="0"/>
              <a:t>Which</a:t>
            </a:r>
            <a:r>
              <a:rPr lang="fr-FR" sz="1800" dirty="0" smtClean="0"/>
              <a:t> </a:t>
            </a:r>
            <a:r>
              <a:rPr lang="fr-FR" sz="1800" dirty="0" err="1" smtClean="0"/>
              <a:t>may</a:t>
            </a:r>
            <a:r>
              <a:rPr lang="fr-FR" sz="1800" dirty="0" smtClean="0"/>
              <a:t> </a:t>
            </a:r>
            <a:r>
              <a:rPr lang="fr-FR" sz="1800" dirty="0" err="1" smtClean="0"/>
              <a:t>be</a:t>
            </a:r>
            <a:r>
              <a:rPr lang="fr-FR" sz="1800" dirty="0" smtClean="0"/>
              <a:t> relevant to </a:t>
            </a:r>
            <a:r>
              <a:rPr lang="fr-FR" sz="1800" dirty="0" err="1" smtClean="0"/>
              <a:t>prove</a:t>
            </a:r>
            <a:r>
              <a:rPr lang="fr-FR" sz="1800" dirty="0" smtClean="0"/>
              <a:t> a</a:t>
            </a:r>
            <a:r>
              <a:rPr lang="fr-FR" sz="1800" i="1" dirty="0" smtClean="0"/>
              <a:t> </a:t>
            </a:r>
            <a:r>
              <a:rPr lang="fr-FR" sz="1800" i="1" dirty="0" err="1" smtClean="0"/>
              <a:t>serious</a:t>
            </a:r>
            <a:r>
              <a:rPr lang="fr-FR" sz="1800" i="1" dirty="0" smtClean="0"/>
              <a:t> violation </a:t>
            </a:r>
            <a:r>
              <a:rPr lang="fr-FR" sz="1800" dirty="0" smtClean="0"/>
              <a:t>of Article 101 or 102 TFEU</a:t>
            </a:r>
          </a:p>
          <a:p>
            <a:pPr lvl="1">
              <a:lnSpc>
                <a:spcPct val="90000"/>
              </a:lnSpc>
            </a:pPr>
            <a:r>
              <a:rPr lang="fr-FR" sz="1800" i="1" dirty="0" smtClean="0"/>
              <a:t>Prior </a:t>
            </a:r>
            <a:r>
              <a:rPr lang="fr-FR" sz="1800" i="1" dirty="0" err="1" smtClean="0"/>
              <a:t>authorisation</a:t>
            </a:r>
            <a:r>
              <a:rPr lang="fr-FR" sz="1800" dirty="0" smtClean="0"/>
              <a:t> </a:t>
            </a:r>
            <a:r>
              <a:rPr lang="fr-FR" sz="1800" dirty="0" err="1" smtClean="0"/>
              <a:t>from</a:t>
            </a:r>
            <a:r>
              <a:rPr lang="fr-FR" sz="1800" dirty="0" smtClean="0"/>
              <a:t> the national </a:t>
            </a:r>
            <a:r>
              <a:rPr lang="fr-FR" sz="1800" dirty="0" err="1" smtClean="0"/>
              <a:t>judicial</a:t>
            </a:r>
            <a:r>
              <a:rPr lang="fr-FR" sz="1800" dirty="0" smtClean="0"/>
              <a:t> </a:t>
            </a:r>
            <a:r>
              <a:rPr lang="fr-FR" sz="1800" dirty="0" err="1" smtClean="0"/>
              <a:t>authority</a:t>
            </a:r>
            <a:r>
              <a:rPr lang="fr-FR" sz="1800" dirty="0" smtClean="0"/>
              <a:t> of the </a:t>
            </a:r>
            <a:r>
              <a:rPr lang="fr-FR" sz="1800" dirty="0" err="1" smtClean="0"/>
              <a:t>Member</a:t>
            </a:r>
            <a:r>
              <a:rPr lang="fr-FR" sz="1800" dirty="0" smtClean="0"/>
              <a:t> State </a:t>
            </a:r>
            <a:r>
              <a:rPr lang="fr-FR" sz="1800" dirty="0" err="1" smtClean="0"/>
              <a:t>concerned</a:t>
            </a:r>
            <a:endParaRPr lang="fr-FR" sz="1800" dirty="0" smtClean="0"/>
          </a:p>
          <a:p>
            <a:pPr marL="457200" indent="-457200">
              <a:lnSpc>
                <a:spcPct val="90000"/>
              </a:lnSpc>
              <a:buFont typeface="+mj-lt"/>
              <a:buAutoNum type="arabicPeriod" startAt="4"/>
            </a:pPr>
            <a:r>
              <a:rPr lang="fr-FR" sz="2400" dirty="0" smtClean="0"/>
              <a:t>Interviews </a:t>
            </a:r>
            <a:r>
              <a:rPr lang="fr-FR" sz="2400" dirty="0" err="1" smtClean="0"/>
              <a:t>at</a:t>
            </a:r>
            <a:r>
              <a:rPr lang="fr-FR" sz="2400" dirty="0" smtClean="0"/>
              <a:t> DG </a:t>
            </a:r>
            <a:r>
              <a:rPr lang="fr-FR" sz="2400" dirty="0" err="1" smtClean="0"/>
              <a:t>COMP’s</a:t>
            </a:r>
            <a:r>
              <a:rPr lang="fr-FR" sz="2400" dirty="0" smtClean="0"/>
              <a:t> </a:t>
            </a:r>
            <a:r>
              <a:rPr lang="fr-FR" sz="2400" dirty="0" err="1" smtClean="0"/>
              <a:t>premises</a:t>
            </a:r>
            <a:endParaRPr lang="fr-FR" sz="2400" dirty="0" smtClean="0"/>
          </a:p>
          <a:p>
            <a:pPr>
              <a:buNone/>
            </a:pPr>
            <a:endParaRPr lang="en-US" dirty="0" smtClean="0"/>
          </a:p>
          <a:p>
            <a:pPr algn="ctr">
              <a:buNone/>
            </a:pPr>
            <a:r>
              <a:rPr lang="en-US" dirty="0" smtClean="0">
                <a:solidFill>
                  <a:srgbClr val="FF0000"/>
                </a:solidFill>
              </a:rPr>
              <a:t>=&gt; The Commission often combines those various types of investigative measures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371B2-9A04-4F9D-A776-94125D142066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fr-BE" dirty="0" smtClean="0"/>
              <a:t>ii.	Investigation</a:t>
            </a:r>
            <a:endParaRPr lang="fr-FR" dirty="0" smtClean="0"/>
          </a:p>
        </p:txBody>
      </p:sp>
      <p:sp>
        <p:nvSpPr>
          <p:cNvPr id="71682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fr-BE" sz="2300" dirty="0" err="1" smtClean="0"/>
              <a:t>Firms</a:t>
            </a:r>
            <a:r>
              <a:rPr lang="fr-BE" sz="2300" dirty="0" smtClean="0"/>
              <a:t> are </a:t>
            </a:r>
            <a:r>
              <a:rPr lang="fr-BE" sz="2300" dirty="0" err="1" smtClean="0"/>
              <a:t>under</a:t>
            </a:r>
            <a:r>
              <a:rPr lang="fr-BE" sz="2300" dirty="0" smtClean="0"/>
              <a:t> an </a:t>
            </a:r>
            <a:r>
              <a:rPr lang="fr-BE" sz="2300" b="1" u="sng" dirty="0" smtClean="0"/>
              <a:t>obligation to </a:t>
            </a:r>
            <a:r>
              <a:rPr lang="fr-BE" sz="2300" b="1" u="sng" dirty="0" err="1" smtClean="0"/>
              <a:t>cooperate</a:t>
            </a:r>
            <a:r>
              <a:rPr lang="fr-BE" sz="2300" b="1" u="sng" dirty="0" smtClean="0"/>
              <a:t> </a:t>
            </a:r>
            <a:r>
              <a:rPr lang="fr-BE" sz="2300" b="1" u="sng" dirty="0" err="1" smtClean="0"/>
              <a:t>actively</a:t>
            </a:r>
            <a:r>
              <a:rPr lang="fr-BE" sz="2300" dirty="0" smtClean="0"/>
              <a:t> </a:t>
            </a:r>
            <a:r>
              <a:rPr lang="fr-BE" sz="2300" dirty="0" err="1" smtClean="0"/>
              <a:t>with</a:t>
            </a:r>
            <a:r>
              <a:rPr lang="fr-BE" sz="2300" dirty="0" smtClean="0"/>
              <a:t> the Commission (</a:t>
            </a:r>
            <a:r>
              <a:rPr lang="fr-BE" sz="2300" i="1" dirty="0" err="1" smtClean="0"/>
              <a:t>see</a:t>
            </a:r>
            <a:r>
              <a:rPr lang="fr-BE" sz="2300" i="1" dirty="0" smtClean="0"/>
              <a:t> </a:t>
            </a:r>
            <a:r>
              <a:rPr lang="fr-BE" sz="2300" i="1" dirty="0" err="1" smtClean="0"/>
              <a:t>Orkem</a:t>
            </a:r>
            <a:r>
              <a:rPr lang="fr-BE" sz="2300" dirty="0" smtClean="0"/>
              <a:t>, §27)</a:t>
            </a:r>
          </a:p>
          <a:p>
            <a:pPr>
              <a:lnSpc>
                <a:spcPct val="90000"/>
              </a:lnSpc>
            </a:pPr>
            <a:r>
              <a:rPr lang="fr-BE" sz="2300" dirty="0" err="1" smtClean="0"/>
              <a:t>Examples</a:t>
            </a:r>
            <a:r>
              <a:rPr lang="fr-BE" sz="2300" dirty="0" smtClean="0"/>
              <a:t> of non-</a:t>
            </a:r>
            <a:r>
              <a:rPr lang="fr-BE" sz="2300" dirty="0" err="1" smtClean="0"/>
              <a:t>cooperation</a:t>
            </a:r>
            <a:r>
              <a:rPr lang="fr-BE" sz="2300" dirty="0" smtClean="0"/>
              <a:t>:</a:t>
            </a:r>
          </a:p>
          <a:p>
            <a:pPr lvl="1">
              <a:lnSpc>
                <a:spcPct val="90000"/>
              </a:lnSpc>
            </a:pPr>
            <a:r>
              <a:rPr lang="fr-BE" sz="2000" dirty="0" smtClean="0"/>
              <a:t>Destruction of documents (</a:t>
            </a:r>
            <a:r>
              <a:rPr lang="fr-BE" sz="2000" dirty="0" err="1" smtClean="0"/>
              <a:t>see</a:t>
            </a:r>
            <a:r>
              <a:rPr lang="fr-BE" sz="2000" dirty="0" smtClean="0"/>
              <a:t> </a:t>
            </a:r>
            <a:r>
              <a:rPr lang="fr-BE" sz="2000" i="1" dirty="0" smtClean="0"/>
              <a:t>Professional </a:t>
            </a:r>
            <a:r>
              <a:rPr lang="fr-BE" sz="2000" i="1" dirty="0" err="1" smtClean="0"/>
              <a:t>videotapes</a:t>
            </a:r>
            <a:r>
              <a:rPr lang="fr-BE" sz="2000" i="1" dirty="0" smtClean="0"/>
              <a:t> cartel</a:t>
            </a:r>
            <a:r>
              <a:rPr lang="fr-BE" sz="2000" dirty="0" smtClean="0"/>
              <a:t>)</a:t>
            </a:r>
          </a:p>
          <a:p>
            <a:pPr lvl="1">
              <a:lnSpc>
                <a:spcPct val="90000"/>
              </a:lnSpc>
            </a:pPr>
            <a:r>
              <a:rPr lang="fr-BE" sz="2000" dirty="0" err="1" smtClean="0"/>
              <a:t>Refusal</a:t>
            </a:r>
            <a:r>
              <a:rPr lang="fr-BE" sz="2000" dirty="0" smtClean="0"/>
              <a:t> to </a:t>
            </a:r>
            <a:r>
              <a:rPr lang="fr-BE" sz="2000" dirty="0" err="1" smtClean="0"/>
              <a:t>provide</a:t>
            </a:r>
            <a:r>
              <a:rPr lang="fr-BE" sz="2000" dirty="0" smtClean="0"/>
              <a:t> documents or </a:t>
            </a:r>
            <a:r>
              <a:rPr lang="fr-BE" sz="2000" dirty="0" err="1" smtClean="0"/>
              <a:t>answer</a:t>
            </a:r>
            <a:r>
              <a:rPr lang="fr-BE" sz="2000" dirty="0" smtClean="0"/>
              <a:t> questions</a:t>
            </a:r>
          </a:p>
          <a:p>
            <a:pPr lvl="1">
              <a:lnSpc>
                <a:spcPct val="90000"/>
              </a:lnSpc>
            </a:pPr>
            <a:r>
              <a:rPr lang="fr-BE" sz="2000" dirty="0" smtClean="0"/>
              <a:t>Provision of </a:t>
            </a:r>
            <a:r>
              <a:rPr lang="fr-BE" sz="2000" dirty="0" err="1" smtClean="0"/>
              <a:t>misleading</a:t>
            </a:r>
            <a:r>
              <a:rPr lang="fr-BE" sz="2000" dirty="0" smtClean="0"/>
              <a:t> information (</a:t>
            </a:r>
            <a:r>
              <a:rPr lang="fr-BE" sz="2000" dirty="0" err="1" smtClean="0"/>
              <a:t>see</a:t>
            </a:r>
            <a:r>
              <a:rPr lang="fr-BE" sz="2000" dirty="0" smtClean="0"/>
              <a:t> </a:t>
            </a:r>
            <a:r>
              <a:rPr lang="fr-BE" sz="2000" i="1" dirty="0" err="1" smtClean="0"/>
              <a:t>Tetra</a:t>
            </a:r>
            <a:r>
              <a:rPr lang="fr-BE" sz="2000" i="1" dirty="0" smtClean="0"/>
              <a:t> Laval</a:t>
            </a:r>
            <a:r>
              <a:rPr lang="fr-BE" sz="2000" dirty="0" smtClean="0"/>
              <a:t>)</a:t>
            </a:r>
          </a:p>
          <a:p>
            <a:pPr lvl="1">
              <a:lnSpc>
                <a:spcPct val="90000"/>
              </a:lnSpc>
            </a:pPr>
            <a:r>
              <a:rPr lang="fr-BE" sz="2000" dirty="0" err="1" smtClean="0"/>
              <a:t>Deny</a:t>
            </a:r>
            <a:r>
              <a:rPr lang="fr-BE" sz="2000" dirty="0" smtClean="0"/>
              <a:t> </a:t>
            </a:r>
            <a:r>
              <a:rPr lang="fr-BE" sz="2000" dirty="0" err="1" smtClean="0"/>
              <a:t>officials</a:t>
            </a:r>
            <a:r>
              <a:rPr lang="fr-BE" sz="2000" dirty="0" smtClean="0"/>
              <a:t> </a:t>
            </a:r>
            <a:r>
              <a:rPr lang="fr-BE" sz="2000" dirty="0" err="1" smtClean="0"/>
              <a:t>access</a:t>
            </a:r>
            <a:r>
              <a:rPr lang="fr-BE" sz="2000" dirty="0" smtClean="0"/>
              <a:t> to the </a:t>
            </a:r>
            <a:r>
              <a:rPr lang="fr-BE" sz="2000" dirty="0" err="1" smtClean="0"/>
              <a:t>premises</a:t>
            </a:r>
            <a:r>
              <a:rPr lang="fr-BE" sz="2000" dirty="0" smtClean="0"/>
              <a:t> (</a:t>
            </a:r>
            <a:r>
              <a:rPr lang="fr-BE" sz="2000" dirty="0" err="1" smtClean="0"/>
              <a:t>see</a:t>
            </a:r>
            <a:r>
              <a:rPr lang="fr-BE" sz="2000" dirty="0" smtClean="0"/>
              <a:t> </a:t>
            </a:r>
            <a:r>
              <a:rPr lang="fr-BE" sz="2000" i="1" dirty="0" err="1" smtClean="0"/>
              <a:t>Bitumen</a:t>
            </a:r>
            <a:r>
              <a:rPr lang="fr-BE" sz="2000" i="1" dirty="0" smtClean="0"/>
              <a:t> </a:t>
            </a:r>
            <a:r>
              <a:rPr lang="fr-BE" sz="2000" i="1" dirty="0" err="1" smtClean="0"/>
              <a:t>Netherlands</a:t>
            </a:r>
            <a:r>
              <a:rPr lang="fr-BE" sz="2000" dirty="0" smtClean="0"/>
              <a:t>)</a:t>
            </a:r>
          </a:p>
          <a:p>
            <a:pPr lvl="1">
              <a:lnSpc>
                <a:spcPct val="90000"/>
              </a:lnSpc>
            </a:pPr>
            <a:r>
              <a:rPr lang="fr-BE" sz="2000" dirty="0" err="1" smtClean="0"/>
              <a:t>Breach</a:t>
            </a:r>
            <a:r>
              <a:rPr lang="fr-BE" sz="2000" dirty="0" smtClean="0"/>
              <a:t> of </a:t>
            </a:r>
            <a:r>
              <a:rPr lang="fr-BE" sz="2000" dirty="0" err="1" smtClean="0"/>
              <a:t>seal</a:t>
            </a:r>
            <a:r>
              <a:rPr lang="fr-BE" sz="2000" dirty="0" smtClean="0"/>
              <a:t> (</a:t>
            </a:r>
            <a:r>
              <a:rPr lang="fr-BE" sz="2000" dirty="0" err="1" smtClean="0"/>
              <a:t>See</a:t>
            </a:r>
            <a:r>
              <a:rPr lang="fr-BE" sz="2000" dirty="0" smtClean="0"/>
              <a:t> </a:t>
            </a:r>
            <a:r>
              <a:rPr lang="fr-BE" sz="2000" i="1" dirty="0" smtClean="0"/>
              <a:t>E.ON</a:t>
            </a:r>
            <a:r>
              <a:rPr lang="fr-BE" sz="2000" dirty="0" smtClean="0"/>
              <a:t>)</a:t>
            </a:r>
          </a:p>
          <a:p>
            <a:pPr>
              <a:lnSpc>
                <a:spcPct val="90000"/>
              </a:lnSpc>
            </a:pPr>
            <a:r>
              <a:rPr lang="fr-BE" sz="2300" dirty="0" err="1" smtClean="0"/>
              <a:t>Consequences</a:t>
            </a:r>
            <a:endParaRPr lang="fr-BE" sz="2300" dirty="0" smtClean="0"/>
          </a:p>
          <a:p>
            <a:pPr lvl="1">
              <a:lnSpc>
                <a:spcPct val="90000"/>
              </a:lnSpc>
            </a:pPr>
            <a:r>
              <a:rPr lang="fr-BE" sz="2000" dirty="0" err="1" smtClean="0"/>
              <a:t>Increase</a:t>
            </a:r>
            <a:r>
              <a:rPr lang="fr-BE" sz="2000" dirty="0" smtClean="0"/>
              <a:t> of the global fine (art. 23(2) Reg. 1/2003)</a:t>
            </a:r>
          </a:p>
          <a:p>
            <a:pPr lvl="1">
              <a:lnSpc>
                <a:spcPct val="90000"/>
              </a:lnSpc>
            </a:pPr>
            <a:r>
              <a:rPr lang="fr-BE" sz="2000" dirty="0" smtClean="0"/>
              <a:t>Or stand </a:t>
            </a:r>
            <a:r>
              <a:rPr lang="fr-BE" sz="2000" dirty="0" err="1" smtClean="0"/>
              <a:t>alone</a:t>
            </a:r>
            <a:r>
              <a:rPr lang="fr-BE" sz="2000" dirty="0" smtClean="0"/>
              <a:t> fine (art. 23(1) Reg. 1/2003)</a:t>
            </a:r>
          </a:p>
          <a:p>
            <a:pPr>
              <a:lnSpc>
                <a:spcPct val="90000"/>
              </a:lnSpc>
            </a:pPr>
            <a:endParaRPr lang="fr-BE" sz="2300" dirty="0" smtClean="0"/>
          </a:p>
          <a:p>
            <a:pPr>
              <a:lnSpc>
                <a:spcPct val="90000"/>
              </a:lnSpc>
              <a:buFont typeface="Wingdings 2" pitchFamily="18" charset="2"/>
              <a:buNone/>
            </a:pPr>
            <a:endParaRPr lang="fr-FR" sz="2300" dirty="0" smtClean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371B2-9A04-4F9D-A776-94125D142066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iii.	Evaluation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Once the investigation has entitled the Commission to gather sufficient evidence, the Commission will review the evidence and seek to delineate the exact scope, nature, gravity of the infringement(s)</a:t>
            </a:r>
          </a:p>
          <a:p>
            <a:r>
              <a:rPr lang="en-US" dirty="0" smtClean="0"/>
              <a:t>The Commission opens “</a:t>
            </a:r>
            <a:r>
              <a:rPr lang="en-US" i="1" dirty="0" smtClean="0"/>
              <a:t>formal proceedings</a:t>
            </a:r>
            <a:r>
              <a:rPr lang="en-US" dirty="0" smtClean="0"/>
              <a:t>”</a:t>
            </a:r>
          </a:p>
          <a:p>
            <a:r>
              <a:rPr lang="en-US" dirty="0" smtClean="0"/>
              <a:t>NCAs can no longer investigate the case</a:t>
            </a:r>
          </a:p>
          <a:p>
            <a:r>
              <a:rPr lang="en-US" dirty="0" smtClean="0"/>
              <a:t>The procedure becomes more analytical and adversarial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371B2-9A04-4F9D-A776-94125D142066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iii.	Evaluation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This phase goes through 3 critical stages</a:t>
            </a:r>
          </a:p>
          <a:p>
            <a:pPr lvl="1"/>
            <a:r>
              <a:rPr lang="fr-BE" sz="2300" dirty="0" smtClean="0"/>
              <a:t>The Commission first issues a </a:t>
            </a:r>
            <a:r>
              <a:rPr lang="en-US" sz="2400" dirty="0" smtClean="0"/>
              <a:t>“</a:t>
            </a:r>
            <a:r>
              <a:rPr lang="fr-BE" sz="2300" i="1" dirty="0" err="1" smtClean="0"/>
              <a:t>Statement</a:t>
            </a:r>
            <a:r>
              <a:rPr lang="fr-BE" sz="2300" i="1" dirty="0" smtClean="0"/>
              <a:t> of Objections</a:t>
            </a:r>
            <a:r>
              <a:rPr lang="en-US" sz="2400" dirty="0" smtClean="0"/>
              <a:t>”</a:t>
            </a:r>
            <a:r>
              <a:rPr lang="fr-BE" sz="2300" dirty="0" smtClean="0"/>
              <a:t> (SO) (parties are </a:t>
            </a:r>
            <a:r>
              <a:rPr lang="fr-BE" sz="2300" dirty="0" err="1" smtClean="0"/>
              <a:t>informed</a:t>
            </a:r>
            <a:r>
              <a:rPr lang="fr-BE" sz="2300" dirty="0" smtClean="0"/>
              <a:t> of </a:t>
            </a:r>
            <a:r>
              <a:rPr lang="fr-BE" sz="2300" dirty="0" err="1" smtClean="0"/>
              <a:t>allegations</a:t>
            </a:r>
            <a:r>
              <a:rPr lang="fr-BE" sz="2300" dirty="0" smtClean="0"/>
              <a:t> </a:t>
            </a:r>
            <a:r>
              <a:rPr lang="fr-BE" sz="2300" dirty="0" err="1" smtClean="0"/>
              <a:t>levelled</a:t>
            </a:r>
            <a:r>
              <a:rPr lang="fr-BE" sz="2300" dirty="0" smtClean="0"/>
              <a:t> </a:t>
            </a:r>
            <a:r>
              <a:rPr lang="fr-BE" sz="2300" dirty="0" err="1" smtClean="0"/>
              <a:t>at</a:t>
            </a:r>
            <a:r>
              <a:rPr lang="fr-BE" sz="2300" dirty="0" smtClean="0"/>
              <a:t> </a:t>
            </a:r>
            <a:r>
              <a:rPr lang="fr-BE" sz="2300" dirty="0" err="1" smtClean="0"/>
              <a:t>them</a:t>
            </a:r>
            <a:r>
              <a:rPr lang="fr-BE" sz="2300" dirty="0" smtClean="0"/>
              <a:t>)</a:t>
            </a:r>
          </a:p>
          <a:p>
            <a:pPr lvl="1"/>
            <a:r>
              <a:rPr lang="fr-FR" sz="2300" dirty="0" smtClean="0"/>
              <a:t>Parties are </a:t>
            </a:r>
            <a:r>
              <a:rPr lang="fr-FR" sz="2300" dirty="0" err="1" smtClean="0"/>
              <a:t>then</a:t>
            </a:r>
            <a:r>
              <a:rPr lang="fr-FR" sz="2300" dirty="0" smtClean="0"/>
              <a:t> </a:t>
            </a:r>
            <a:r>
              <a:rPr lang="fr-FR" sz="2300" dirty="0" err="1" smtClean="0"/>
              <a:t>granted</a:t>
            </a:r>
            <a:r>
              <a:rPr lang="fr-FR" sz="2300" dirty="0" smtClean="0"/>
              <a:t> </a:t>
            </a:r>
            <a:r>
              <a:rPr lang="en-US" sz="2000" dirty="0" smtClean="0"/>
              <a:t>“</a:t>
            </a:r>
            <a:r>
              <a:rPr lang="fr-FR" sz="2300" i="1" dirty="0" err="1" smtClean="0"/>
              <a:t>access</a:t>
            </a:r>
            <a:r>
              <a:rPr lang="fr-FR" sz="2300" i="1" dirty="0" smtClean="0"/>
              <a:t> to file</a:t>
            </a:r>
            <a:r>
              <a:rPr lang="en-US" sz="2400" dirty="0" smtClean="0"/>
              <a:t>” (equality of harm)</a:t>
            </a:r>
            <a:endParaRPr lang="fr-FR" sz="2300" dirty="0" smtClean="0"/>
          </a:p>
          <a:p>
            <a:pPr lvl="1"/>
            <a:r>
              <a:rPr lang="fr-FR" sz="2300" dirty="0" smtClean="0"/>
              <a:t>Parties </a:t>
            </a:r>
            <a:r>
              <a:rPr lang="fr-FR" sz="2300" dirty="0" err="1" smtClean="0"/>
              <a:t>can</a:t>
            </a:r>
            <a:r>
              <a:rPr lang="fr-FR" sz="2300" dirty="0" smtClean="0"/>
              <a:t> </a:t>
            </a:r>
            <a:r>
              <a:rPr lang="fr-FR" sz="2300" dirty="0" err="1" smtClean="0"/>
              <a:t>then</a:t>
            </a:r>
            <a:r>
              <a:rPr lang="fr-FR" sz="2300" dirty="0" smtClean="0"/>
              <a:t> use </a:t>
            </a:r>
            <a:r>
              <a:rPr lang="fr-FR" sz="2300" dirty="0" err="1" smtClean="0"/>
              <a:t>their</a:t>
            </a:r>
            <a:r>
              <a:rPr lang="fr-FR" sz="2300" dirty="0" smtClean="0"/>
              <a:t> </a:t>
            </a:r>
            <a:r>
              <a:rPr lang="en-US" sz="2400" dirty="0" smtClean="0"/>
              <a:t>“</a:t>
            </a:r>
            <a:r>
              <a:rPr lang="fr-FR" sz="2300" i="1" dirty="0" smtClean="0"/>
              <a:t>right to </a:t>
            </a:r>
            <a:r>
              <a:rPr lang="fr-FR" sz="2300" i="1" dirty="0" err="1" smtClean="0"/>
              <a:t>reply</a:t>
            </a:r>
            <a:r>
              <a:rPr lang="en-US" sz="2000" dirty="0" smtClean="0"/>
              <a:t>”</a:t>
            </a:r>
            <a:r>
              <a:rPr lang="fr-FR" sz="2300" dirty="0" smtClean="0"/>
              <a:t> (</a:t>
            </a:r>
            <a:r>
              <a:rPr lang="fr-FR" sz="2300" dirty="0" err="1" smtClean="0"/>
              <a:t>optional</a:t>
            </a:r>
            <a:r>
              <a:rPr lang="fr-FR" sz="2300" dirty="0" smtClean="0"/>
              <a:t>)</a:t>
            </a:r>
          </a:p>
          <a:p>
            <a:pPr lvl="2"/>
            <a:r>
              <a:rPr lang="fr-FR" sz="2200" dirty="0" err="1" smtClean="0"/>
              <a:t>Written</a:t>
            </a:r>
            <a:r>
              <a:rPr lang="fr-FR" sz="2200" dirty="0" smtClean="0"/>
              <a:t> </a:t>
            </a:r>
            <a:r>
              <a:rPr lang="fr-FR" sz="2200" dirty="0" err="1" smtClean="0"/>
              <a:t>response</a:t>
            </a:r>
            <a:r>
              <a:rPr lang="fr-FR" sz="2200" dirty="0" smtClean="0"/>
              <a:t> to SO (</a:t>
            </a:r>
            <a:r>
              <a:rPr lang="fr-FR" sz="2200" dirty="0" err="1" smtClean="0"/>
              <a:t>at</a:t>
            </a:r>
            <a:r>
              <a:rPr lang="fr-FR" sz="2200" dirty="0" smtClean="0"/>
              <a:t> least 4 </a:t>
            </a:r>
            <a:r>
              <a:rPr lang="fr-FR" sz="2200" dirty="0" err="1" smtClean="0"/>
              <a:t>weeks</a:t>
            </a:r>
            <a:r>
              <a:rPr lang="fr-FR" sz="2200" dirty="0" smtClean="0"/>
              <a:t>) </a:t>
            </a:r>
          </a:p>
          <a:p>
            <a:pPr lvl="2"/>
            <a:r>
              <a:rPr lang="fr-FR" sz="2200" dirty="0" smtClean="0"/>
              <a:t>Oral </a:t>
            </a:r>
            <a:r>
              <a:rPr lang="fr-FR" sz="2200" dirty="0" err="1" smtClean="0"/>
              <a:t>response</a:t>
            </a:r>
            <a:r>
              <a:rPr lang="fr-FR" sz="2200" dirty="0" smtClean="0"/>
              <a:t> </a:t>
            </a:r>
            <a:r>
              <a:rPr lang="fr-FR" sz="2200" dirty="0" err="1" smtClean="0"/>
              <a:t>during</a:t>
            </a:r>
            <a:r>
              <a:rPr lang="fr-FR" sz="2200" dirty="0" smtClean="0"/>
              <a:t> </a:t>
            </a:r>
            <a:r>
              <a:rPr lang="fr-FR" sz="2200" dirty="0" err="1" smtClean="0"/>
              <a:t>hearing</a:t>
            </a:r>
            <a:r>
              <a:rPr lang="fr-FR" sz="2200" dirty="0" smtClean="0"/>
              <a:t> (</a:t>
            </a:r>
            <a:r>
              <a:rPr lang="fr-FR" sz="2200" dirty="0" err="1" smtClean="0"/>
              <a:t>only</a:t>
            </a:r>
            <a:r>
              <a:rPr lang="fr-FR" sz="2200" dirty="0" smtClean="0"/>
              <a:t> if </a:t>
            </a:r>
            <a:r>
              <a:rPr lang="fr-FR" sz="2200" dirty="0" err="1" smtClean="0"/>
              <a:t>written</a:t>
            </a:r>
            <a:r>
              <a:rPr lang="fr-FR" sz="2200" dirty="0" smtClean="0"/>
              <a:t> </a:t>
            </a:r>
            <a:r>
              <a:rPr lang="fr-FR" sz="2200" dirty="0" err="1" smtClean="0"/>
              <a:t>response</a:t>
            </a:r>
            <a:r>
              <a:rPr lang="fr-FR" sz="2200" dirty="0" smtClean="0"/>
              <a:t>)</a:t>
            </a:r>
          </a:p>
          <a:p>
            <a:r>
              <a:rPr lang="en-US" sz="2800" dirty="0" smtClean="0"/>
              <a:t>If new theories of harm are identified, Commission must issue a new SO. </a:t>
            </a:r>
          </a:p>
          <a:p>
            <a:r>
              <a:rPr lang="en-US" sz="2800" dirty="0" smtClean="0"/>
              <a:t>Allegations which have not be brought the attention of the parties cannot lawfully form a basis of infringement</a:t>
            </a:r>
            <a:endParaRPr lang="fr-BE" sz="2800" dirty="0" smtClean="0"/>
          </a:p>
          <a:p>
            <a:endParaRPr lang="en-US" sz="2200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371B2-9A04-4F9D-A776-94125D142066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iv.	Decision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BE" dirty="0" smtClean="0"/>
              <a:t>Once DG COMP has </a:t>
            </a:r>
            <a:r>
              <a:rPr lang="fr-BE" dirty="0" err="1" smtClean="0"/>
              <a:t>heard</a:t>
            </a:r>
            <a:r>
              <a:rPr lang="fr-BE" dirty="0" smtClean="0"/>
              <a:t> all arguments, </a:t>
            </a:r>
            <a:r>
              <a:rPr lang="fr-BE" dirty="0" err="1" smtClean="0"/>
              <a:t>it</a:t>
            </a:r>
            <a:r>
              <a:rPr lang="fr-BE" dirty="0" smtClean="0"/>
              <a:t> must come to a </a:t>
            </a:r>
            <a:r>
              <a:rPr lang="fr-BE" dirty="0" err="1" smtClean="0"/>
              <a:t>view</a:t>
            </a:r>
            <a:r>
              <a:rPr lang="fr-BE" dirty="0" smtClean="0"/>
              <a:t> on the case</a:t>
            </a:r>
          </a:p>
          <a:p>
            <a:r>
              <a:rPr lang="fr-BE" dirty="0" smtClean="0"/>
              <a:t>It </a:t>
            </a:r>
            <a:r>
              <a:rPr lang="fr-BE" dirty="0" err="1" smtClean="0"/>
              <a:t>drafts</a:t>
            </a:r>
            <a:r>
              <a:rPr lang="fr-BE" dirty="0" smtClean="0"/>
              <a:t> a </a:t>
            </a:r>
            <a:r>
              <a:rPr lang="fr-BE" dirty="0" err="1" smtClean="0"/>
              <a:t>decision</a:t>
            </a:r>
            <a:r>
              <a:rPr lang="fr-BE" dirty="0" smtClean="0"/>
              <a:t> </a:t>
            </a:r>
            <a:r>
              <a:rPr lang="fr-BE" dirty="0" err="1" smtClean="0"/>
              <a:t>which</a:t>
            </a:r>
            <a:r>
              <a:rPr lang="fr-BE" dirty="0" smtClean="0"/>
              <a:t> </a:t>
            </a:r>
            <a:r>
              <a:rPr lang="fr-BE" dirty="0" err="1" smtClean="0"/>
              <a:t>is</a:t>
            </a:r>
            <a:r>
              <a:rPr lang="fr-BE" dirty="0" smtClean="0"/>
              <a:t> </a:t>
            </a:r>
            <a:r>
              <a:rPr lang="fr-BE" dirty="0" err="1" smtClean="0"/>
              <a:t>submitted</a:t>
            </a:r>
            <a:r>
              <a:rPr lang="fr-BE" dirty="0" smtClean="0"/>
              <a:t> to </a:t>
            </a:r>
            <a:r>
              <a:rPr lang="fr-BE" dirty="0" err="1" smtClean="0"/>
              <a:t>other</a:t>
            </a:r>
            <a:r>
              <a:rPr lang="fr-BE" dirty="0" smtClean="0"/>
              <a:t> </a:t>
            </a:r>
            <a:r>
              <a:rPr lang="fr-BE" dirty="0" err="1" smtClean="0"/>
              <a:t>internal</a:t>
            </a:r>
            <a:r>
              <a:rPr lang="fr-BE" dirty="0" smtClean="0"/>
              <a:t> and </a:t>
            </a:r>
            <a:r>
              <a:rPr lang="fr-BE" dirty="0" err="1" smtClean="0"/>
              <a:t>external</a:t>
            </a:r>
            <a:r>
              <a:rPr lang="fr-BE" dirty="0" smtClean="0"/>
              <a:t> </a:t>
            </a:r>
            <a:r>
              <a:rPr lang="fr-BE" dirty="0" err="1" smtClean="0"/>
              <a:t>organs</a:t>
            </a:r>
            <a:r>
              <a:rPr lang="fr-BE" dirty="0" smtClean="0"/>
              <a:t> (CET, </a:t>
            </a:r>
            <a:r>
              <a:rPr lang="fr-BE" dirty="0" err="1" smtClean="0"/>
              <a:t>Legal</a:t>
            </a:r>
            <a:r>
              <a:rPr lang="fr-BE" dirty="0" smtClean="0"/>
              <a:t> Service, </a:t>
            </a:r>
            <a:r>
              <a:rPr lang="fr-BE" dirty="0" err="1" smtClean="0"/>
              <a:t>other</a:t>
            </a:r>
            <a:r>
              <a:rPr lang="fr-BE" dirty="0" smtClean="0"/>
              <a:t> </a:t>
            </a:r>
            <a:r>
              <a:rPr lang="fr-BE" dirty="0" err="1" smtClean="0"/>
              <a:t>DGs</a:t>
            </a:r>
            <a:r>
              <a:rPr lang="fr-BE" dirty="0" smtClean="0"/>
              <a:t>, </a:t>
            </a:r>
            <a:r>
              <a:rPr lang="fr-BE" dirty="0" err="1" smtClean="0"/>
              <a:t>Advisory</a:t>
            </a:r>
            <a:r>
              <a:rPr lang="fr-BE" dirty="0" smtClean="0"/>
              <a:t> </a:t>
            </a:r>
            <a:r>
              <a:rPr lang="fr-BE" dirty="0" err="1" smtClean="0"/>
              <a:t>Committee</a:t>
            </a:r>
            <a:r>
              <a:rPr lang="fr-BE" dirty="0" smtClean="0"/>
              <a:t>, etc.)</a:t>
            </a:r>
          </a:p>
          <a:p>
            <a:r>
              <a:rPr lang="fr-BE" dirty="0" err="1" smtClean="0"/>
              <a:t>Approval</a:t>
            </a:r>
            <a:r>
              <a:rPr lang="fr-BE" dirty="0" smtClean="0"/>
              <a:t> by the </a:t>
            </a:r>
            <a:r>
              <a:rPr lang="fr-BE" dirty="0" err="1" smtClean="0"/>
              <a:t>College</a:t>
            </a:r>
            <a:r>
              <a:rPr lang="fr-BE" dirty="0" smtClean="0"/>
              <a:t> of </a:t>
            </a:r>
            <a:r>
              <a:rPr lang="fr-BE" dirty="0" err="1" smtClean="0"/>
              <a:t>Commissioners</a:t>
            </a:r>
            <a:r>
              <a:rPr lang="fr-BE" dirty="0" smtClean="0"/>
              <a:t>  for all important </a:t>
            </a:r>
            <a:r>
              <a:rPr lang="fr-BE" dirty="0" err="1" smtClean="0"/>
              <a:t>decisions</a:t>
            </a:r>
            <a:r>
              <a:rPr lang="fr-BE" dirty="0" smtClean="0"/>
              <a:t> (</a:t>
            </a:r>
            <a:r>
              <a:rPr lang="fr-BE" dirty="0" err="1" smtClean="0"/>
              <a:t>subject</a:t>
            </a:r>
            <a:r>
              <a:rPr lang="fr-BE" dirty="0" smtClean="0"/>
              <a:t> to </a:t>
            </a:r>
            <a:r>
              <a:rPr lang="fr-BE" dirty="0" err="1" smtClean="0"/>
              <a:t>delegation</a:t>
            </a:r>
            <a:r>
              <a:rPr lang="fr-BE" dirty="0" smtClean="0"/>
              <a:t>)</a:t>
            </a:r>
          </a:p>
          <a:p>
            <a:r>
              <a:rPr lang="fr-BE" dirty="0" smtClean="0"/>
              <a:t>Notification to the parties</a:t>
            </a:r>
          </a:p>
          <a:p>
            <a:r>
              <a:rPr lang="fr-BE" dirty="0" smtClean="0"/>
              <a:t>Publication in the Official Journal</a:t>
            </a:r>
            <a:endParaRPr lang="fr-FR" dirty="0" smtClean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371B2-9A04-4F9D-A776-94125D142066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iv.	Decision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The Commission can adopt several types of decisions</a:t>
            </a:r>
          </a:p>
          <a:p>
            <a:r>
              <a:rPr lang="en-US" dirty="0" smtClean="0"/>
              <a:t>The most important are</a:t>
            </a:r>
          </a:p>
          <a:p>
            <a:pPr marL="731520" lvl="1" indent="-457200">
              <a:buFont typeface="+mj-lt"/>
              <a:buAutoNum type="arabicPeriod"/>
            </a:pPr>
            <a:r>
              <a:rPr lang="en-US" dirty="0" smtClean="0"/>
              <a:t>Prohibition decisions</a:t>
            </a:r>
          </a:p>
          <a:p>
            <a:pPr lvl="2"/>
            <a:r>
              <a:rPr lang="en-US" dirty="0" smtClean="0"/>
              <a:t>Decisions finding an infringement of Article 101 and 102 TFEU</a:t>
            </a:r>
          </a:p>
          <a:p>
            <a:pPr lvl="2"/>
            <a:r>
              <a:rPr lang="en-US" dirty="0" smtClean="0"/>
              <a:t>Decisions may also prescribe “</a:t>
            </a:r>
            <a:r>
              <a:rPr lang="en-US" i="1" dirty="0" smtClean="0"/>
              <a:t>cease and desist</a:t>
            </a:r>
            <a:r>
              <a:rPr lang="en-US" dirty="0" smtClean="0"/>
              <a:t>” orders, if the infringer has not given up the unlawful conduct</a:t>
            </a:r>
          </a:p>
          <a:p>
            <a:pPr lvl="2"/>
            <a:r>
              <a:rPr lang="en-US" dirty="0" smtClean="0"/>
              <a:t>Decisions may give more details as to how to eliminate risks of future infringement (article 7 of Regulation 1/2003)</a:t>
            </a:r>
          </a:p>
          <a:p>
            <a:pPr lvl="3"/>
            <a:r>
              <a:rPr lang="en-US" dirty="0" smtClean="0"/>
              <a:t>Excessive price =&gt; price cap</a:t>
            </a:r>
          </a:p>
          <a:p>
            <a:pPr lvl="3"/>
            <a:r>
              <a:rPr lang="en-US" dirty="0" smtClean="0"/>
              <a:t>Discrimination =&gt; price decrease</a:t>
            </a:r>
          </a:p>
          <a:p>
            <a:pPr lvl="3"/>
            <a:r>
              <a:rPr lang="en-US" dirty="0" smtClean="0"/>
              <a:t>Refusal to supply =&gt; duty to supply with qualitative/quantitative conditions</a:t>
            </a:r>
          </a:p>
          <a:p>
            <a:pPr lvl="2"/>
            <a:r>
              <a:rPr lang="en-US" dirty="0" smtClean="0"/>
              <a:t>Decisions often inflict fines on infringers. Fine capped at 10% of the total annual turnover in the preceding business year (e.g., </a:t>
            </a:r>
            <a:r>
              <a:rPr lang="fr-FR" dirty="0" smtClean="0"/>
              <a:t> 1.06bn euros in </a:t>
            </a:r>
            <a:r>
              <a:rPr lang="fr-FR" i="1" dirty="0" smtClean="0"/>
              <a:t>Intel</a:t>
            </a:r>
            <a:r>
              <a:rPr lang="fr-FR" dirty="0" smtClean="0"/>
              <a:t>). </a:t>
            </a:r>
            <a:r>
              <a:rPr lang="fr-FR" dirty="0" err="1" smtClean="0"/>
              <a:t>Ultimate</a:t>
            </a:r>
            <a:r>
              <a:rPr lang="fr-FR" dirty="0" smtClean="0"/>
              <a:t> </a:t>
            </a:r>
            <a:r>
              <a:rPr lang="fr-FR" dirty="0" err="1" smtClean="0"/>
              <a:t>purpose</a:t>
            </a:r>
            <a:r>
              <a:rPr lang="fr-FR" dirty="0" smtClean="0"/>
              <a:t> </a:t>
            </a:r>
            <a:r>
              <a:rPr lang="fr-FR" dirty="0" err="1" smtClean="0"/>
              <a:t>is</a:t>
            </a:r>
            <a:r>
              <a:rPr lang="fr-FR" dirty="0" smtClean="0"/>
              <a:t> </a:t>
            </a:r>
            <a:r>
              <a:rPr lang="fr-FR" dirty="0" err="1" smtClean="0"/>
              <a:t>deterrence</a:t>
            </a:r>
            <a:endParaRPr lang="en-US" dirty="0" smtClean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371B2-9A04-4F9D-A776-94125D142066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iv.	Decision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854280"/>
          </a:xfrm>
        </p:spPr>
        <p:txBody>
          <a:bodyPr>
            <a:normAutofit fontScale="77500" lnSpcReduction="20000"/>
          </a:bodyPr>
          <a:lstStyle/>
          <a:p>
            <a:pPr marL="731520" lvl="1" indent="-457200">
              <a:buFont typeface="+mj-lt"/>
              <a:buAutoNum type="arabicPeriod" startAt="2"/>
            </a:pPr>
            <a:r>
              <a:rPr lang="en-US" dirty="0" smtClean="0"/>
              <a:t>Settlements</a:t>
            </a:r>
          </a:p>
          <a:p>
            <a:pPr lvl="2"/>
            <a:r>
              <a:rPr lang="en-US" dirty="0" smtClean="0"/>
              <a:t>Competition authorities’ have limited resources/firms may be willing to avoid financial and reputational damage caused by formal infringement decisions</a:t>
            </a:r>
          </a:p>
          <a:p>
            <a:pPr lvl="2"/>
            <a:r>
              <a:rPr lang="en-US" dirty="0" smtClean="0"/>
              <a:t>In the course of an investigation, and before the infringement is proven, the parties can be ready to meet the Commission’s concerns by offering “</a:t>
            </a:r>
            <a:r>
              <a:rPr lang="en-US" i="1" dirty="0" smtClean="0"/>
              <a:t>commitments</a:t>
            </a:r>
            <a:r>
              <a:rPr lang="en-US" dirty="0" smtClean="0"/>
              <a:t>” which restore market competition, in exchange for the termination of the proceedings (without a formal finding of infringement)</a:t>
            </a:r>
          </a:p>
          <a:p>
            <a:pPr lvl="2"/>
            <a:r>
              <a:rPr lang="en-US" dirty="0" smtClean="0"/>
              <a:t>Regulation 1/2003 entitles the Commission to do this</a:t>
            </a:r>
          </a:p>
          <a:p>
            <a:pPr lvl="2"/>
            <a:r>
              <a:rPr lang="en-US" dirty="0" smtClean="0"/>
              <a:t>The Commission will adopt a summary decision which renders the commitments compulsory on the parties (Article 9 of Regulation 1/2003)</a:t>
            </a:r>
          </a:p>
          <a:p>
            <a:pPr lvl="2"/>
            <a:r>
              <a:rPr lang="fr-BE" sz="2100" dirty="0" smtClean="0"/>
              <a:t>Conditions	</a:t>
            </a:r>
          </a:p>
          <a:p>
            <a:pPr lvl="3"/>
            <a:r>
              <a:rPr lang="fr-BE" sz="1900" dirty="0" err="1" smtClean="0"/>
              <a:t>Proposed</a:t>
            </a:r>
            <a:r>
              <a:rPr lang="fr-BE" sz="1900" dirty="0" smtClean="0"/>
              <a:t> </a:t>
            </a:r>
            <a:r>
              <a:rPr lang="fr-BE" sz="1900" dirty="0" err="1" smtClean="0"/>
              <a:t>at</a:t>
            </a:r>
            <a:r>
              <a:rPr lang="fr-BE" sz="1900" dirty="0" smtClean="0"/>
              <a:t> the initiative of the </a:t>
            </a:r>
            <a:r>
              <a:rPr lang="fr-BE" sz="1900" dirty="0" err="1" smtClean="0"/>
              <a:t>undertakings</a:t>
            </a:r>
            <a:r>
              <a:rPr lang="fr-BE" sz="1900" dirty="0" smtClean="0"/>
              <a:t> </a:t>
            </a:r>
            <a:r>
              <a:rPr lang="fr-BE" sz="1900" dirty="0" err="1" smtClean="0"/>
              <a:t>concerned</a:t>
            </a:r>
            <a:endParaRPr lang="fr-BE" sz="1900" dirty="0" smtClean="0"/>
          </a:p>
          <a:p>
            <a:pPr lvl="3"/>
            <a:r>
              <a:rPr lang="fr-FR" sz="1900" dirty="0" err="1" smtClean="0"/>
              <a:t>Shall</a:t>
            </a:r>
            <a:r>
              <a:rPr lang="fr-FR" sz="1900" dirty="0" smtClean="0"/>
              <a:t> </a:t>
            </a:r>
            <a:r>
              <a:rPr lang="fr-FR" sz="1900" dirty="0" err="1" smtClean="0"/>
              <a:t>entirely</a:t>
            </a:r>
            <a:r>
              <a:rPr lang="fr-FR" sz="1900" dirty="0" smtClean="0"/>
              <a:t> </a:t>
            </a:r>
            <a:r>
              <a:rPr lang="fr-FR" sz="1900" dirty="0" err="1" smtClean="0"/>
              <a:t>eliminate</a:t>
            </a:r>
            <a:r>
              <a:rPr lang="fr-FR" sz="1900" dirty="0" smtClean="0"/>
              <a:t> the grounds for action by the Commission </a:t>
            </a:r>
          </a:p>
          <a:p>
            <a:pPr lvl="3"/>
            <a:r>
              <a:rPr lang="fr-BE" sz="1900" dirty="0" err="1" smtClean="0"/>
              <a:t>Only</a:t>
            </a:r>
            <a:r>
              <a:rPr lang="fr-BE" sz="1900" dirty="0" smtClean="0"/>
              <a:t> </a:t>
            </a:r>
            <a:r>
              <a:rPr lang="fr-BE" sz="1900" dirty="0" err="1" smtClean="0"/>
              <a:t>where</a:t>
            </a:r>
            <a:r>
              <a:rPr lang="fr-BE" sz="1900" dirty="0" smtClean="0"/>
              <a:t> the Commission </a:t>
            </a:r>
            <a:r>
              <a:rPr lang="fr-BE" sz="1900" dirty="0" err="1" smtClean="0"/>
              <a:t>doesn’t</a:t>
            </a:r>
            <a:r>
              <a:rPr lang="fr-BE" sz="1900" dirty="0" smtClean="0"/>
              <a:t> </a:t>
            </a:r>
            <a:r>
              <a:rPr lang="fr-BE" sz="1900" dirty="0" err="1" smtClean="0"/>
              <a:t>intend</a:t>
            </a:r>
            <a:r>
              <a:rPr lang="fr-BE" sz="1900" dirty="0" smtClean="0"/>
              <a:t> to impose a fine (</a:t>
            </a:r>
            <a:r>
              <a:rPr lang="fr-BE" sz="1900" dirty="0" err="1" smtClean="0"/>
              <a:t>excluded</a:t>
            </a:r>
            <a:r>
              <a:rPr lang="fr-BE" sz="1900" dirty="0" smtClean="0"/>
              <a:t> in cartel cases)</a:t>
            </a:r>
          </a:p>
          <a:p>
            <a:pPr lvl="2"/>
            <a:r>
              <a:rPr lang="en-US" dirty="0" smtClean="0"/>
              <a:t>Increasingly used by the Commission =&gt; procedural efficiency and results akin to a prohibition decision</a:t>
            </a:r>
          </a:p>
          <a:p>
            <a:pPr lvl="2"/>
            <a:r>
              <a:rPr lang="en-US" dirty="0" smtClean="0"/>
              <a:t>Illustrations</a:t>
            </a:r>
          </a:p>
          <a:p>
            <a:pPr lvl="3"/>
            <a:r>
              <a:rPr lang="en-US" sz="1900" i="1" dirty="0" smtClean="0"/>
              <a:t>Microsoft II (must carry)</a:t>
            </a:r>
          </a:p>
          <a:p>
            <a:pPr lvl="3"/>
            <a:r>
              <a:rPr lang="en-US" sz="1900" i="1" dirty="0" smtClean="0"/>
              <a:t>Coca-Cola (termination of exclusivity clauses)</a:t>
            </a:r>
          </a:p>
          <a:p>
            <a:pPr lvl="3"/>
            <a:r>
              <a:rPr lang="en-US" sz="1900" i="1" dirty="0" smtClean="0"/>
              <a:t>ENI (divesture of pipelines necessary to transport gas)</a:t>
            </a:r>
            <a:endParaRPr lang="en-US" sz="1900" i="1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371B2-9A04-4F9D-A776-94125D142066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4.	Conclusions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The EU competition enforcement system entails clear limitations on individual freedom and property rights (dawn raids, remedies, etc.) and hefty sanctions (fines, etc.)</a:t>
            </a:r>
          </a:p>
          <a:p>
            <a:r>
              <a:rPr lang="en-US" dirty="0" smtClean="0"/>
              <a:t>This is justified on the ground that competition rules are “</a:t>
            </a:r>
            <a:r>
              <a:rPr lang="en-US" i="1" dirty="0" smtClean="0"/>
              <a:t>public policy” </a:t>
            </a:r>
            <a:r>
              <a:rPr lang="en-US" dirty="0" smtClean="0"/>
              <a:t>rules, which shall prevail, in certain circumstances, property rights and individual freedom</a:t>
            </a:r>
            <a:endParaRPr lang="en-US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371B2-9A04-4F9D-A776-94125D142066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2" name="Rectangle 4"/>
          <p:cNvSpPr>
            <a:spLocks noChangeArrowheads="1"/>
          </p:cNvSpPr>
          <p:nvPr/>
        </p:nvSpPr>
        <p:spPr bwMode="auto">
          <a:xfrm>
            <a:off x="323528" y="2505075"/>
            <a:ext cx="8352927" cy="190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marL="1143000" indent="-114300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BE" sz="6000" dirty="0" smtClean="0">
                <a:ea typeface="+mj-ea"/>
                <a:cs typeface="+mj-cs"/>
              </a:rPr>
              <a:t>III.	</a:t>
            </a:r>
            <a:r>
              <a:rPr lang="fr-BE" sz="6000" dirty="0" err="1" smtClean="0">
                <a:ea typeface="+mj-ea"/>
                <a:cs typeface="+mj-cs"/>
              </a:rPr>
              <a:t>Private</a:t>
            </a:r>
            <a:r>
              <a:rPr lang="fr-BE" sz="6000" dirty="0" smtClean="0">
                <a:ea typeface="+mj-ea"/>
                <a:cs typeface="+mj-cs"/>
              </a:rPr>
              <a:t> </a:t>
            </a:r>
            <a:r>
              <a:rPr lang="fr-BE" sz="6000" dirty="0" err="1" smtClean="0">
                <a:ea typeface="+mj-ea"/>
                <a:cs typeface="+mj-cs"/>
              </a:rPr>
              <a:t>Enforcement</a:t>
            </a:r>
            <a:endParaRPr lang="fr-BE" sz="6000" dirty="0">
              <a:ea typeface="+mj-ea"/>
              <a:cs typeface="+mj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BE" sz="6000" b="1" u="sng" dirty="0">
                <a:latin typeface="+mn-lt"/>
                <a:cs typeface="+mn-cs"/>
              </a:rPr>
              <a:t> </a:t>
            </a:r>
            <a:endParaRPr lang="fr-FR" sz="6000" b="1" dirty="0">
              <a:latin typeface="+mn-lt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371B2-9A04-4F9D-A776-94125D142066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1.	Background</a:t>
            </a:r>
            <a:endParaRPr lang="en-US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371B2-9A04-4F9D-A776-94125D142066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Article 101 and 102 TFEU are directly applicable</a:t>
            </a:r>
          </a:p>
          <a:p>
            <a:r>
              <a:rPr lang="en-US" dirty="0" smtClean="0"/>
              <a:t>Natural and legal persons can thus invoke them before ordinary courts of law</a:t>
            </a:r>
          </a:p>
          <a:p>
            <a:r>
              <a:rPr lang="en-US" dirty="0" smtClean="0"/>
              <a:t>In addition, competition rules are rules of “</a:t>
            </a:r>
            <a:r>
              <a:rPr lang="en-US" i="1" dirty="0" smtClean="0"/>
              <a:t>public policy</a:t>
            </a:r>
            <a:r>
              <a:rPr lang="en-US" dirty="0" smtClean="0"/>
              <a:t>”. National courts have the duty to raise violations of EU competition law of their own motion (subject to equivalence rule)</a:t>
            </a:r>
          </a:p>
          <a:p>
            <a:r>
              <a:rPr lang="en-US" dirty="0" smtClean="0"/>
              <a:t>This is conventionally referred to as “</a:t>
            </a:r>
            <a:r>
              <a:rPr lang="en-US" i="1" dirty="0" smtClean="0"/>
              <a:t>private enforcement</a:t>
            </a:r>
            <a:r>
              <a:rPr lang="en-US" dirty="0" smtClean="0"/>
              <a:t>” (although the expression is slightly confusing)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dirty="0" smtClean="0"/>
              <a:t>   </a:t>
            </a:r>
            <a:endParaRPr lang="en-US" dirty="0"/>
          </a:p>
        </p:txBody>
      </p:sp>
      <p:pic>
        <p:nvPicPr>
          <p:cNvPr id="7" name="Image 6" descr="2263653041_small_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932040" y="2060848"/>
            <a:ext cx="3810000" cy="3429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2.	Actual Scope of Private Enforcement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On paper, private enforcement before courts has a number of interesting features</a:t>
            </a:r>
          </a:p>
          <a:p>
            <a:pPr lvl="1"/>
            <a:r>
              <a:rPr lang="fr-BE" dirty="0" err="1" smtClean="0"/>
              <a:t>Duty</a:t>
            </a:r>
            <a:r>
              <a:rPr lang="fr-BE" dirty="0" smtClean="0"/>
              <a:t> of courts to </a:t>
            </a:r>
            <a:r>
              <a:rPr lang="fr-BE" dirty="0" err="1" smtClean="0"/>
              <a:t>deliver</a:t>
            </a:r>
            <a:r>
              <a:rPr lang="fr-BE" dirty="0" smtClean="0"/>
              <a:t> </a:t>
            </a:r>
            <a:r>
              <a:rPr lang="fr-BE" dirty="0" err="1" smtClean="0"/>
              <a:t>judgment</a:t>
            </a:r>
            <a:endParaRPr lang="fr-BE" dirty="0" smtClean="0"/>
          </a:p>
          <a:p>
            <a:pPr lvl="1"/>
            <a:r>
              <a:rPr lang="fr-BE" dirty="0" smtClean="0"/>
              <a:t>One stop shop =&gt; </a:t>
            </a:r>
            <a:r>
              <a:rPr lang="fr-BE" dirty="0" err="1" smtClean="0"/>
              <a:t>ordinary</a:t>
            </a:r>
            <a:r>
              <a:rPr lang="fr-BE" dirty="0" smtClean="0"/>
              <a:t> courts </a:t>
            </a:r>
            <a:r>
              <a:rPr lang="fr-BE" dirty="0" err="1" smtClean="0"/>
              <a:t>can</a:t>
            </a:r>
            <a:r>
              <a:rPr lang="fr-BE" dirty="0" smtClean="0"/>
              <a:t> deal </a:t>
            </a:r>
            <a:r>
              <a:rPr lang="fr-BE" dirty="0" err="1" smtClean="0"/>
              <a:t>with</a:t>
            </a:r>
            <a:r>
              <a:rPr lang="fr-BE" dirty="0" smtClean="0"/>
              <a:t> the </a:t>
            </a:r>
            <a:r>
              <a:rPr lang="fr-BE" dirty="0" err="1" smtClean="0"/>
              <a:t>several</a:t>
            </a:r>
            <a:r>
              <a:rPr lang="fr-BE" dirty="0" smtClean="0"/>
              <a:t> </a:t>
            </a:r>
            <a:r>
              <a:rPr lang="fr-BE" dirty="0" err="1" smtClean="0"/>
              <a:t>facets</a:t>
            </a:r>
            <a:r>
              <a:rPr lang="fr-BE" dirty="0" smtClean="0"/>
              <a:t> of a case</a:t>
            </a:r>
          </a:p>
          <a:p>
            <a:r>
              <a:rPr lang="en-US" dirty="0" smtClean="0"/>
              <a:t>In practice, very limited involvement of national courts</a:t>
            </a:r>
          </a:p>
          <a:p>
            <a:pPr lvl="1"/>
            <a:r>
              <a:rPr lang="en-US" dirty="0" smtClean="0"/>
              <a:t>Typical setting =&gt; “</a:t>
            </a:r>
            <a:r>
              <a:rPr lang="en-US" i="1" dirty="0" smtClean="0"/>
              <a:t>Euro-defense</a:t>
            </a:r>
            <a:r>
              <a:rPr lang="en-US" dirty="0" smtClean="0"/>
              <a:t>”</a:t>
            </a:r>
          </a:p>
          <a:p>
            <a:pPr lvl="1"/>
            <a:r>
              <a:rPr lang="en-US" dirty="0" smtClean="0"/>
              <a:t>A plaintiff seeks to obtain execution of a contract (payment)</a:t>
            </a:r>
          </a:p>
          <a:p>
            <a:pPr lvl="1"/>
            <a:r>
              <a:rPr lang="en-US" dirty="0" smtClean="0"/>
              <a:t>The defendant argues that the contract is null and void under Article 101 TFEU (or that its implementation is tantamount to an abuse of dominance under Article 102 TFEU)</a:t>
            </a:r>
          </a:p>
          <a:p>
            <a:pPr lvl="1"/>
            <a:r>
              <a:rPr lang="en-US" dirty="0" smtClean="0"/>
              <a:t>Illustration =&gt; “</a:t>
            </a:r>
            <a:r>
              <a:rPr lang="en-US" i="1" dirty="0" smtClean="0"/>
              <a:t>Beer contracts</a:t>
            </a:r>
            <a:r>
              <a:rPr lang="en-US" dirty="0" smtClean="0"/>
              <a:t>” with exclusive purchasing clauses (C-453/99, </a:t>
            </a:r>
            <a:r>
              <a:rPr lang="en-US" i="1" dirty="0" smtClean="0"/>
              <a:t>Courage v. </a:t>
            </a:r>
            <a:r>
              <a:rPr lang="en-US" i="1" dirty="0" err="1" smtClean="0"/>
              <a:t>Crehan</a:t>
            </a:r>
            <a:r>
              <a:rPr lang="en-US" dirty="0" smtClean="0"/>
              <a:t>, etc.)</a:t>
            </a:r>
          </a:p>
          <a:p>
            <a:pPr lvl="1"/>
            <a:r>
              <a:rPr lang="en-US" dirty="0" smtClean="0"/>
              <a:t>That said, very little cases</a:t>
            </a:r>
          </a:p>
          <a:p>
            <a:pPr lvl="1"/>
            <a:r>
              <a:rPr lang="en-US" dirty="0" smtClean="0"/>
              <a:t>And when cases, issues with little impact on economic welfare/society at large</a:t>
            </a:r>
          </a:p>
          <a:p>
            <a:endParaRPr lang="en-US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371B2-9A04-4F9D-A776-94125D142066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3.	The Future of Private </a:t>
            </a:r>
            <a:r>
              <a:rPr lang="en-US" dirty="0" err="1" smtClean="0"/>
              <a:t>Enforcemen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In recent years, growing sentiment that national courts should play a larger role in the EU competition enforcement system, through the allocation of damages to victims of antitrust infringements</a:t>
            </a:r>
          </a:p>
          <a:p>
            <a:r>
              <a:rPr lang="en-US" dirty="0" smtClean="0"/>
              <a:t>After all, administrative fines do not make good for the harm caused to customers (who pay higher prices), competitors (who lose market share), suppliers (who pay lower prices)</a:t>
            </a:r>
          </a:p>
          <a:p>
            <a:r>
              <a:rPr lang="en-US" dirty="0" smtClean="0"/>
              <a:t>In addition, the allocation of damages to victims will increase the costs of competition infringements and in turn improve deterrence</a:t>
            </a:r>
          </a:p>
          <a:p>
            <a:r>
              <a:rPr lang="en-US" dirty="0" smtClean="0"/>
              <a:t>Increasing policy support to follow-on actions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371B2-9A04-4F9D-A776-94125D142066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3.	The Future of Private Enforcement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782272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In 2004, DG COMP launches an empirical review process, which is followed by a Green Paper in 2005</a:t>
            </a:r>
          </a:p>
          <a:p>
            <a:r>
              <a:rPr lang="en-US" dirty="0" smtClean="0"/>
              <a:t>Picture is clear =&gt; right to damages is ineffective</a:t>
            </a:r>
          </a:p>
          <a:p>
            <a:pPr lvl="1"/>
            <a:r>
              <a:rPr lang="en-US" dirty="0" smtClean="0"/>
              <a:t>EU institutions have no jurisdiction to award damages for competition infringements</a:t>
            </a:r>
          </a:p>
          <a:p>
            <a:pPr lvl="1"/>
            <a:r>
              <a:rPr lang="fr-BE" dirty="0" err="1" smtClean="0"/>
              <a:t>Only</a:t>
            </a:r>
            <a:r>
              <a:rPr lang="fr-BE" dirty="0" smtClean="0"/>
              <a:t> possible </a:t>
            </a:r>
            <a:r>
              <a:rPr lang="fr-BE" dirty="0" err="1" smtClean="0"/>
              <a:t>at</a:t>
            </a:r>
            <a:r>
              <a:rPr lang="fr-BE" dirty="0" smtClean="0"/>
              <a:t> national </a:t>
            </a:r>
            <a:r>
              <a:rPr lang="fr-BE" dirty="0" err="1" smtClean="0"/>
              <a:t>level</a:t>
            </a:r>
            <a:r>
              <a:rPr lang="fr-BE" dirty="0" smtClean="0"/>
              <a:t>. But </a:t>
            </a:r>
            <a:r>
              <a:rPr lang="fr-BE" dirty="0" err="1" smtClean="0"/>
              <a:t>existing</a:t>
            </a:r>
            <a:r>
              <a:rPr lang="fr-BE" dirty="0" smtClean="0"/>
              <a:t> </a:t>
            </a:r>
            <a:r>
              <a:rPr lang="fr-BE" dirty="0" err="1" smtClean="0"/>
              <a:t>domestic</a:t>
            </a:r>
            <a:r>
              <a:rPr lang="fr-BE" dirty="0" smtClean="0"/>
              <a:t> </a:t>
            </a:r>
            <a:r>
              <a:rPr lang="fr-BE" dirty="0" err="1" smtClean="0"/>
              <a:t>rules</a:t>
            </a:r>
            <a:r>
              <a:rPr lang="fr-BE" dirty="0" smtClean="0"/>
              <a:t> and </a:t>
            </a:r>
            <a:r>
              <a:rPr lang="fr-BE" dirty="0" err="1" smtClean="0"/>
              <a:t>legal</a:t>
            </a:r>
            <a:r>
              <a:rPr lang="fr-BE" dirty="0" smtClean="0"/>
              <a:t> traditions are </a:t>
            </a:r>
            <a:r>
              <a:rPr lang="fr-BE" dirty="0" err="1" smtClean="0"/>
              <a:t>ill</a:t>
            </a:r>
            <a:r>
              <a:rPr lang="fr-BE" dirty="0" smtClean="0"/>
              <a:t>-</a:t>
            </a:r>
            <a:r>
              <a:rPr lang="fr-BE" dirty="0" err="1" smtClean="0"/>
              <a:t>suited</a:t>
            </a:r>
            <a:r>
              <a:rPr lang="fr-BE" dirty="0" smtClean="0"/>
              <a:t> for </a:t>
            </a:r>
            <a:r>
              <a:rPr lang="fr-BE" dirty="0" err="1" smtClean="0"/>
              <a:t>such</a:t>
            </a:r>
            <a:r>
              <a:rPr lang="fr-BE" dirty="0" smtClean="0"/>
              <a:t> actions</a:t>
            </a:r>
          </a:p>
          <a:p>
            <a:pPr lvl="2"/>
            <a:r>
              <a:rPr lang="fr-BE" sz="1800" dirty="0" smtClean="0"/>
              <a:t>Access to </a:t>
            </a:r>
            <a:r>
              <a:rPr lang="fr-BE" sz="1800" dirty="0" err="1" smtClean="0"/>
              <a:t>evidence</a:t>
            </a:r>
            <a:endParaRPr lang="fr-BE" sz="1800" dirty="0" smtClean="0"/>
          </a:p>
          <a:p>
            <a:pPr lvl="2"/>
            <a:r>
              <a:rPr lang="fr-BE" sz="1800" dirty="0" err="1" smtClean="0"/>
              <a:t>Unfavorable</a:t>
            </a:r>
            <a:r>
              <a:rPr lang="fr-BE" sz="1800" dirty="0" smtClean="0"/>
              <a:t> </a:t>
            </a:r>
            <a:r>
              <a:rPr lang="fr-BE" sz="1800" dirty="0" err="1" smtClean="0"/>
              <a:t>cost</a:t>
            </a:r>
            <a:r>
              <a:rPr lang="fr-BE" sz="1800" dirty="0" smtClean="0"/>
              <a:t>/</a:t>
            </a:r>
            <a:r>
              <a:rPr lang="fr-BE" sz="1800" dirty="0" err="1" smtClean="0"/>
              <a:t>benefit</a:t>
            </a:r>
            <a:r>
              <a:rPr lang="fr-BE" sz="1800" dirty="0" smtClean="0"/>
              <a:t> </a:t>
            </a:r>
            <a:r>
              <a:rPr lang="fr-BE" sz="1800" dirty="0" err="1" smtClean="0"/>
              <a:t>analysis</a:t>
            </a:r>
            <a:r>
              <a:rPr lang="fr-BE" sz="1800" dirty="0" smtClean="0"/>
              <a:t> for damage </a:t>
            </a:r>
            <a:r>
              <a:rPr lang="fr-BE" sz="1800" dirty="0" err="1" smtClean="0"/>
              <a:t>seekers</a:t>
            </a:r>
            <a:r>
              <a:rPr lang="fr-BE" sz="1800" dirty="0" smtClean="0"/>
              <a:t>, in </a:t>
            </a:r>
            <a:r>
              <a:rPr lang="fr-BE" sz="1800" dirty="0" err="1" smtClean="0"/>
              <a:t>particular</a:t>
            </a:r>
            <a:r>
              <a:rPr lang="fr-BE" sz="1800" dirty="0" smtClean="0"/>
              <a:t> end-</a:t>
            </a:r>
            <a:r>
              <a:rPr lang="fr-BE" sz="1800" dirty="0" err="1" smtClean="0"/>
              <a:t>consumers</a:t>
            </a:r>
            <a:endParaRPr lang="fr-BE" sz="1800" dirty="0" smtClean="0"/>
          </a:p>
          <a:p>
            <a:pPr lvl="2"/>
            <a:r>
              <a:rPr lang="fr-BE" sz="1800" dirty="0" smtClean="0"/>
              <a:t>Passing-on </a:t>
            </a:r>
            <a:r>
              <a:rPr lang="fr-BE" sz="1800" dirty="0" err="1" smtClean="0"/>
              <a:t>defense</a:t>
            </a:r>
            <a:endParaRPr lang="fr-BE" sz="1800" dirty="0" smtClean="0"/>
          </a:p>
          <a:p>
            <a:pPr lvl="2"/>
            <a:r>
              <a:rPr lang="fr-BE" sz="1800" dirty="0" smtClean="0"/>
              <a:t>Limitation </a:t>
            </a:r>
            <a:r>
              <a:rPr lang="fr-BE" sz="1800" dirty="0" err="1" smtClean="0"/>
              <a:t>periods</a:t>
            </a:r>
            <a:endParaRPr lang="fr-BE" sz="1800" dirty="0" smtClean="0"/>
          </a:p>
          <a:p>
            <a:pPr lvl="2"/>
            <a:r>
              <a:rPr lang="fr-BE" sz="1800" dirty="0" err="1" smtClean="0"/>
              <a:t>Fault</a:t>
            </a:r>
            <a:r>
              <a:rPr lang="fr-BE" sz="1800" dirty="0" smtClean="0"/>
              <a:t> </a:t>
            </a:r>
            <a:r>
              <a:rPr lang="fr-BE" sz="1800" dirty="0" err="1" smtClean="0"/>
              <a:t>requirements</a:t>
            </a:r>
            <a:endParaRPr lang="en-US" sz="1800" dirty="0" smtClean="0"/>
          </a:p>
          <a:p>
            <a:pPr lvl="2"/>
            <a:r>
              <a:rPr lang="en-US" sz="1800" dirty="0" smtClean="0"/>
              <a:t>Etc.</a:t>
            </a:r>
            <a:endParaRPr lang="fr-BE" sz="1800" dirty="0" smtClean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371B2-9A04-4F9D-A776-94125D142066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3.	The Future of Private Enforcement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 smtClean="0"/>
              <a:t>On 2 April 2008, the Commission </a:t>
            </a:r>
            <a:r>
              <a:rPr lang="fr-FR" dirty="0" err="1" smtClean="0"/>
              <a:t>adopts</a:t>
            </a:r>
            <a:r>
              <a:rPr lang="fr-FR" dirty="0" smtClean="0"/>
              <a:t> a White </a:t>
            </a:r>
            <a:r>
              <a:rPr lang="fr-FR" dirty="0" err="1" smtClean="0"/>
              <a:t>Paper</a:t>
            </a:r>
            <a:r>
              <a:rPr lang="fr-FR" dirty="0" smtClean="0"/>
              <a:t> on Damages Actions for </a:t>
            </a:r>
            <a:r>
              <a:rPr lang="fr-FR" dirty="0" err="1" smtClean="0"/>
              <a:t>Breach</a:t>
            </a:r>
            <a:r>
              <a:rPr lang="fr-FR" dirty="0" smtClean="0"/>
              <a:t> of the EC antitrust </a:t>
            </a:r>
            <a:r>
              <a:rPr lang="fr-FR" dirty="0" err="1" smtClean="0"/>
              <a:t>rules</a:t>
            </a:r>
            <a:r>
              <a:rPr lang="fr-FR" dirty="0" smtClean="0"/>
              <a:t> </a:t>
            </a:r>
          </a:p>
          <a:p>
            <a:r>
              <a:rPr lang="fr-FR" dirty="0" smtClean="0"/>
              <a:t>It </a:t>
            </a:r>
            <a:r>
              <a:rPr lang="fr-FR" dirty="0" err="1" smtClean="0"/>
              <a:t>presents</a:t>
            </a:r>
            <a:r>
              <a:rPr lang="fr-FR" dirty="0" smtClean="0"/>
              <a:t> a set of </a:t>
            </a:r>
            <a:r>
              <a:rPr lang="fr-FR" dirty="0" err="1" smtClean="0"/>
              <a:t>recommendations</a:t>
            </a:r>
            <a:r>
              <a:rPr lang="fr-FR" dirty="0" smtClean="0"/>
              <a:t> to </a:t>
            </a:r>
            <a:r>
              <a:rPr lang="fr-FR" dirty="0" err="1" smtClean="0"/>
              <a:t>ensure</a:t>
            </a:r>
            <a:r>
              <a:rPr lang="fr-FR" dirty="0" smtClean="0"/>
              <a:t> </a:t>
            </a:r>
            <a:r>
              <a:rPr lang="fr-FR" dirty="0" err="1" smtClean="0"/>
              <a:t>that</a:t>
            </a:r>
            <a:r>
              <a:rPr lang="fr-FR" dirty="0" smtClean="0"/>
              <a:t> </a:t>
            </a:r>
            <a:r>
              <a:rPr lang="fr-FR" dirty="0" err="1" smtClean="0"/>
              <a:t>victims</a:t>
            </a:r>
            <a:r>
              <a:rPr lang="fr-FR" dirty="0" smtClean="0"/>
              <a:t> of </a:t>
            </a:r>
            <a:r>
              <a:rPr lang="fr-FR" dirty="0" err="1" smtClean="0"/>
              <a:t>competition</a:t>
            </a:r>
            <a:r>
              <a:rPr lang="fr-FR" dirty="0" smtClean="0"/>
              <a:t> </a:t>
            </a:r>
            <a:r>
              <a:rPr lang="fr-FR" dirty="0" err="1" smtClean="0"/>
              <a:t>law</a:t>
            </a:r>
            <a:r>
              <a:rPr lang="fr-FR" dirty="0" smtClean="0"/>
              <a:t> </a:t>
            </a:r>
            <a:r>
              <a:rPr lang="fr-FR" dirty="0" err="1" smtClean="0"/>
              <a:t>infringements</a:t>
            </a:r>
            <a:r>
              <a:rPr lang="fr-FR" dirty="0" smtClean="0"/>
              <a:t> have </a:t>
            </a:r>
            <a:r>
              <a:rPr lang="fr-FR" dirty="0" err="1" smtClean="0"/>
              <a:t>access</a:t>
            </a:r>
            <a:r>
              <a:rPr lang="fr-FR" dirty="0" smtClean="0"/>
              <a:t> to </a:t>
            </a:r>
            <a:r>
              <a:rPr lang="fr-FR" dirty="0" err="1" smtClean="0"/>
              <a:t>genuinely</a:t>
            </a:r>
            <a:r>
              <a:rPr lang="fr-FR" dirty="0" smtClean="0"/>
              <a:t> effective </a:t>
            </a:r>
            <a:r>
              <a:rPr lang="fr-FR" dirty="0" err="1" smtClean="0"/>
              <a:t>mechanisms</a:t>
            </a:r>
            <a:r>
              <a:rPr lang="fr-FR" dirty="0" smtClean="0"/>
              <a:t> for </a:t>
            </a:r>
            <a:r>
              <a:rPr lang="fr-FR" dirty="0" err="1" smtClean="0"/>
              <a:t>obtaining</a:t>
            </a:r>
            <a:r>
              <a:rPr lang="fr-FR" dirty="0" smtClean="0"/>
              <a:t> full compensation for the </a:t>
            </a:r>
            <a:r>
              <a:rPr lang="fr-FR" dirty="0" err="1" smtClean="0"/>
              <a:t>harm</a:t>
            </a:r>
            <a:r>
              <a:rPr lang="fr-FR" dirty="0" smtClean="0"/>
              <a:t> </a:t>
            </a:r>
            <a:r>
              <a:rPr lang="fr-FR" dirty="0" err="1" smtClean="0"/>
              <a:t>they</a:t>
            </a:r>
            <a:r>
              <a:rPr lang="fr-FR" dirty="0" smtClean="0"/>
              <a:t> have </a:t>
            </a:r>
            <a:r>
              <a:rPr lang="fr-FR" dirty="0" err="1" smtClean="0"/>
              <a:t>suffered</a:t>
            </a:r>
            <a:endParaRPr lang="fr-FR" dirty="0" smtClean="0"/>
          </a:p>
          <a:p>
            <a:r>
              <a:rPr lang="fr-FR" dirty="0" smtClean="0"/>
              <a:t>In 2009, the Commission </a:t>
            </a:r>
            <a:r>
              <a:rPr lang="fr-FR" dirty="0" err="1" smtClean="0"/>
              <a:t>adopts</a:t>
            </a:r>
            <a:r>
              <a:rPr lang="fr-FR" dirty="0" smtClean="0"/>
              <a:t> a </a:t>
            </a:r>
            <a:r>
              <a:rPr lang="en-US" dirty="0" smtClean="0"/>
              <a:t>“</a:t>
            </a:r>
            <a:r>
              <a:rPr lang="en-US" i="1" dirty="0" smtClean="0"/>
              <a:t>Proposal for a Directive on rules governing damages actions for infringements of Article 81 and 82 of the Treaty</a:t>
            </a:r>
            <a:r>
              <a:rPr lang="en-US" dirty="0" smtClean="0"/>
              <a:t>”</a:t>
            </a:r>
          </a:p>
          <a:p>
            <a:r>
              <a:rPr lang="en-US" dirty="0" smtClean="0"/>
              <a:t>Important =&gt; primarily focused on follow-on actions</a:t>
            </a:r>
            <a:endParaRPr lang="fr-FR" dirty="0" smtClean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371B2-9A04-4F9D-A776-94125D142066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3.	The Future of Private Enforcement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998296"/>
          </a:xfrm>
        </p:spPr>
        <p:txBody>
          <a:bodyPr>
            <a:normAutofit fontScale="77500" lnSpcReduction="20000"/>
          </a:bodyPr>
          <a:lstStyle/>
          <a:p>
            <a:r>
              <a:rPr lang="fr-FR" dirty="0" smtClean="0"/>
              <a:t>Full compensation</a:t>
            </a:r>
          </a:p>
          <a:p>
            <a:pPr lvl="1"/>
            <a:r>
              <a:rPr lang="fr-FR" dirty="0" smtClean="0"/>
              <a:t>No multiple compensation (as in the US) =&gt; </a:t>
            </a:r>
            <a:r>
              <a:rPr lang="fr-FR" dirty="0" err="1" smtClean="0"/>
              <a:t>deterrence</a:t>
            </a:r>
            <a:r>
              <a:rPr lang="fr-FR" dirty="0" smtClean="0"/>
              <a:t> </a:t>
            </a:r>
            <a:r>
              <a:rPr lang="fr-FR" dirty="0" err="1" smtClean="0"/>
              <a:t>is</a:t>
            </a:r>
            <a:r>
              <a:rPr lang="fr-FR" dirty="0" smtClean="0"/>
              <a:t> NOT the </a:t>
            </a:r>
            <a:r>
              <a:rPr lang="fr-FR" dirty="0" err="1" smtClean="0"/>
              <a:t>purpose</a:t>
            </a:r>
            <a:r>
              <a:rPr lang="fr-FR" dirty="0" smtClean="0"/>
              <a:t> of the directive</a:t>
            </a:r>
          </a:p>
          <a:p>
            <a:pPr lvl="1"/>
            <a:r>
              <a:rPr lang="fr-FR" dirty="0" err="1" smtClean="0"/>
              <a:t>Damnum</a:t>
            </a:r>
            <a:r>
              <a:rPr lang="fr-FR" dirty="0" smtClean="0"/>
              <a:t> </a:t>
            </a:r>
            <a:r>
              <a:rPr lang="fr-FR" dirty="0" err="1" smtClean="0"/>
              <a:t>emergens</a:t>
            </a:r>
            <a:r>
              <a:rPr lang="fr-FR" dirty="0" smtClean="0"/>
              <a:t> (</a:t>
            </a:r>
            <a:r>
              <a:rPr lang="fr-FR" dirty="0" err="1" smtClean="0"/>
              <a:t>actual</a:t>
            </a:r>
            <a:r>
              <a:rPr lang="fr-FR" dirty="0" smtClean="0"/>
              <a:t> </a:t>
            </a:r>
            <a:r>
              <a:rPr lang="fr-FR" dirty="0" err="1" smtClean="0"/>
              <a:t>loss</a:t>
            </a:r>
            <a:r>
              <a:rPr lang="fr-FR" dirty="0" smtClean="0"/>
              <a:t>) and </a:t>
            </a:r>
            <a:r>
              <a:rPr lang="fr-FR" dirty="0" err="1" smtClean="0"/>
              <a:t>lucrum</a:t>
            </a:r>
            <a:r>
              <a:rPr lang="fr-FR" dirty="0" smtClean="0"/>
              <a:t> </a:t>
            </a:r>
            <a:r>
              <a:rPr lang="fr-FR" dirty="0" err="1" smtClean="0"/>
              <a:t>cessans</a:t>
            </a:r>
            <a:r>
              <a:rPr lang="fr-FR" dirty="0" smtClean="0"/>
              <a:t> (</a:t>
            </a:r>
            <a:r>
              <a:rPr lang="fr-FR" dirty="0" err="1" smtClean="0"/>
              <a:t>lost</a:t>
            </a:r>
            <a:r>
              <a:rPr lang="fr-FR" dirty="0" smtClean="0"/>
              <a:t> </a:t>
            </a:r>
            <a:r>
              <a:rPr lang="fr-FR" dirty="0" err="1" smtClean="0"/>
              <a:t>opportunities</a:t>
            </a:r>
            <a:r>
              <a:rPr lang="fr-FR" dirty="0" smtClean="0"/>
              <a:t>) + </a:t>
            </a:r>
            <a:r>
              <a:rPr lang="fr-FR" dirty="0" err="1" smtClean="0"/>
              <a:t>payment</a:t>
            </a:r>
            <a:r>
              <a:rPr lang="fr-FR" dirty="0" smtClean="0"/>
              <a:t> of </a:t>
            </a:r>
            <a:r>
              <a:rPr lang="fr-FR" dirty="0" err="1" smtClean="0"/>
              <a:t>interests</a:t>
            </a:r>
            <a:r>
              <a:rPr lang="fr-FR" dirty="0" smtClean="0"/>
              <a:t> for the time </a:t>
            </a:r>
            <a:r>
              <a:rPr lang="fr-FR" dirty="0" err="1" smtClean="0"/>
              <a:t>between</a:t>
            </a:r>
            <a:r>
              <a:rPr lang="fr-FR" dirty="0" smtClean="0"/>
              <a:t> </a:t>
            </a:r>
            <a:r>
              <a:rPr lang="fr-FR" dirty="0" err="1" smtClean="0"/>
              <a:t>infringement</a:t>
            </a:r>
            <a:r>
              <a:rPr lang="fr-FR" dirty="0" smtClean="0"/>
              <a:t> and compensation</a:t>
            </a:r>
          </a:p>
          <a:p>
            <a:r>
              <a:rPr lang="fr-FR" dirty="0" smtClean="0"/>
              <a:t>Computation of damages</a:t>
            </a:r>
          </a:p>
          <a:p>
            <a:pPr lvl="1"/>
            <a:r>
              <a:rPr lang="fr-FR" dirty="0" err="1" smtClean="0"/>
              <a:t>Jurisdictional</a:t>
            </a:r>
            <a:r>
              <a:rPr lang="fr-FR" dirty="0" smtClean="0"/>
              <a:t> issue =&gt; national </a:t>
            </a:r>
            <a:r>
              <a:rPr lang="fr-FR" dirty="0" err="1" smtClean="0"/>
              <a:t>matter</a:t>
            </a:r>
            <a:r>
              <a:rPr lang="fr-FR" dirty="0" smtClean="0"/>
              <a:t>, and </a:t>
            </a:r>
            <a:r>
              <a:rPr lang="fr-FR" dirty="0" err="1" smtClean="0"/>
              <a:t>well</a:t>
            </a:r>
            <a:r>
              <a:rPr lang="fr-FR" dirty="0" smtClean="0"/>
              <a:t>-</a:t>
            </a:r>
            <a:r>
              <a:rPr lang="fr-FR" dirty="0" err="1" smtClean="0"/>
              <a:t>settled</a:t>
            </a:r>
            <a:r>
              <a:rPr lang="fr-FR" dirty="0" smtClean="0"/>
              <a:t> </a:t>
            </a:r>
            <a:r>
              <a:rPr lang="fr-FR" dirty="0" err="1" smtClean="0"/>
              <a:t>rules</a:t>
            </a:r>
            <a:r>
              <a:rPr lang="fr-FR" dirty="0" smtClean="0"/>
              <a:t> in MS</a:t>
            </a:r>
          </a:p>
          <a:p>
            <a:pPr lvl="1"/>
            <a:r>
              <a:rPr lang="fr-FR" dirty="0" smtClean="0"/>
              <a:t>But Commission </a:t>
            </a:r>
            <a:r>
              <a:rPr lang="fr-FR" dirty="0" err="1" smtClean="0"/>
              <a:t>may</a:t>
            </a:r>
            <a:r>
              <a:rPr lang="fr-FR" dirty="0" smtClean="0"/>
              <a:t> </a:t>
            </a:r>
            <a:r>
              <a:rPr lang="fr-FR" dirty="0" err="1" smtClean="0"/>
              <a:t>provide</a:t>
            </a:r>
            <a:r>
              <a:rPr lang="fr-FR" dirty="0" smtClean="0"/>
              <a:t> guidance (</a:t>
            </a:r>
            <a:r>
              <a:rPr lang="fr-FR" dirty="0" err="1" smtClean="0"/>
              <a:t>price</a:t>
            </a:r>
            <a:r>
              <a:rPr lang="fr-FR" dirty="0" smtClean="0"/>
              <a:t> </a:t>
            </a:r>
            <a:r>
              <a:rPr lang="fr-FR" dirty="0" err="1" smtClean="0"/>
              <a:t>overcharge</a:t>
            </a:r>
            <a:r>
              <a:rPr lang="fr-FR" dirty="0" smtClean="0"/>
              <a:t> + output </a:t>
            </a:r>
            <a:r>
              <a:rPr lang="fr-FR" dirty="0" err="1" smtClean="0"/>
              <a:t>effect</a:t>
            </a:r>
            <a:r>
              <a:rPr lang="fr-FR" dirty="0" smtClean="0"/>
              <a:t>), </a:t>
            </a:r>
            <a:r>
              <a:rPr lang="fr-FR" dirty="0" err="1" smtClean="0"/>
              <a:t>possibly</a:t>
            </a:r>
            <a:r>
              <a:rPr lang="fr-FR" dirty="0" smtClean="0"/>
              <a:t> </a:t>
            </a:r>
            <a:r>
              <a:rPr lang="fr-FR" dirty="0" err="1" smtClean="0"/>
              <a:t>through</a:t>
            </a:r>
            <a:r>
              <a:rPr lang="fr-FR" dirty="0" smtClean="0"/>
              <a:t> soft </a:t>
            </a:r>
            <a:r>
              <a:rPr lang="fr-FR" dirty="0" err="1" smtClean="0"/>
              <a:t>law</a:t>
            </a:r>
            <a:r>
              <a:rPr lang="fr-FR" dirty="0" smtClean="0"/>
              <a:t> instrument</a:t>
            </a:r>
          </a:p>
          <a:p>
            <a:r>
              <a:rPr lang="fr-FR" dirty="0" smtClean="0"/>
              <a:t>Passing-on </a:t>
            </a:r>
            <a:r>
              <a:rPr lang="fr-FR" dirty="0" err="1" smtClean="0"/>
              <a:t>defense</a:t>
            </a:r>
            <a:endParaRPr lang="fr-FR" dirty="0" smtClean="0"/>
          </a:p>
          <a:p>
            <a:pPr lvl="1"/>
            <a:r>
              <a:rPr lang="fr-FR" dirty="0" err="1" smtClean="0"/>
              <a:t>Infringers</a:t>
            </a:r>
            <a:r>
              <a:rPr lang="fr-FR" dirty="0" smtClean="0"/>
              <a:t> </a:t>
            </a:r>
            <a:r>
              <a:rPr lang="fr-FR" dirty="0" err="1" smtClean="0"/>
              <a:t>can</a:t>
            </a:r>
            <a:r>
              <a:rPr lang="fr-FR" dirty="0" smtClean="0"/>
              <a:t> </a:t>
            </a:r>
            <a:r>
              <a:rPr lang="fr-FR" dirty="0" err="1" smtClean="0"/>
              <a:t>invoke</a:t>
            </a:r>
            <a:r>
              <a:rPr lang="fr-FR" dirty="0" smtClean="0"/>
              <a:t> passing-on </a:t>
            </a:r>
            <a:r>
              <a:rPr lang="fr-FR" dirty="0" err="1" smtClean="0"/>
              <a:t>defense</a:t>
            </a:r>
            <a:endParaRPr lang="fr-FR" dirty="0" smtClean="0"/>
          </a:p>
          <a:p>
            <a:pPr lvl="1"/>
            <a:r>
              <a:rPr lang="fr-FR" dirty="0" smtClean="0"/>
              <a:t>But direct </a:t>
            </a:r>
            <a:r>
              <a:rPr lang="fr-FR" dirty="0" err="1" smtClean="0"/>
              <a:t>purchasers</a:t>
            </a:r>
            <a:r>
              <a:rPr lang="fr-FR" dirty="0" smtClean="0"/>
              <a:t> </a:t>
            </a:r>
            <a:r>
              <a:rPr lang="fr-FR" dirty="0" err="1" smtClean="0"/>
              <a:t>can</a:t>
            </a:r>
            <a:r>
              <a:rPr lang="fr-FR" dirty="0" smtClean="0"/>
              <a:t> </a:t>
            </a:r>
            <a:r>
              <a:rPr lang="fr-FR" dirty="0" err="1" smtClean="0"/>
              <a:t>rebutt</a:t>
            </a:r>
            <a:r>
              <a:rPr lang="fr-FR" dirty="0" smtClean="0"/>
              <a:t> the </a:t>
            </a:r>
            <a:r>
              <a:rPr lang="fr-FR" dirty="0" err="1" smtClean="0"/>
              <a:t>presumption</a:t>
            </a:r>
            <a:endParaRPr lang="fr-FR" dirty="0" smtClean="0"/>
          </a:p>
          <a:p>
            <a:pPr lvl="1"/>
            <a:r>
              <a:rPr lang="fr-FR" dirty="0" smtClean="0"/>
              <a:t>Directive </a:t>
            </a:r>
            <a:r>
              <a:rPr lang="fr-FR" dirty="0" err="1" smtClean="0"/>
              <a:t>unclear</a:t>
            </a:r>
            <a:r>
              <a:rPr lang="fr-FR" dirty="0" smtClean="0"/>
              <a:t> on compensation of output </a:t>
            </a:r>
            <a:r>
              <a:rPr lang="fr-FR" dirty="0" err="1" smtClean="0"/>
              <a:t>effect</a:t>
            </a:r>
            <a:r>
              <a:rPr lang="fr-FR" dirty="0" smtClean="0"/>
              <a:t> =&gt; direct </a:t>
            </a:r>
            <a:r>
              <a:rPr lang="fr-FR" dirty="0" err="1" smtClean="0"/>
              <a:t>purchaser</a:t>
            </a:r>
            <a:r>
              <a:rPr lang="fr-FR" dirty="0" smtClean="0"/>
              <a:t> </a:t>
            </a:r>
            <a:r>
              <a:rPr lang="fr-FR" dirty="0" err="1" smtClean="0"/>
              <a:t>may</a:t>
            </a:r>
            <a:r>
              <a:rPr lang="fr-FR" dirty="0" smtClean="0"/>
              <a:t> have </a:t>
            </a:r>
            <a:r>
              <a:rPr lang="fr-FR" dirty="0" err="1" smtClean="0"/>
              <a:t>passed</a:t>
            </a:r>
            <a:r>
              <a:rPr lang="fr-FR" dirty="0" smtClean="0"/>
              <a:t>-on the </a:t>
            </a:r>
            <a:r>
              <a:rPr lang="fr-FR" dirty="0" err="1" smtClean="0"/>
              <a:t>price</a:t>
            </a:r>
            <a:r>
              <a:rPr lang="fr-FR" dirty="0" smtClean="0"/>
              <a:t> </a:t>
            </a:r>
            <a:r>
              <a:rPr lang="fr-FR" dirty="0" err="1" smtClean="0"/>
              <a:t>overcharge</a:t>
            </a:r>
            <a:r>
              <a:rPr lang="fr-FR" dirty="0" smtClean="0"/>
              <a:t>, but </a:t>
            </a:r>
            <a:r>
              <a:rPr lang="fr-FR" dirty="0" err="1" smtClean="0"/>
              <a:t>meanwhile</a:t>
            </a:r>
            <a:r>
              <a:rPr lang="fr-FR" dirty="0" smtClean="0"/>
              <a:t> </a:t>
            </a:r>
            <a:r>
              <a:rPr lang="fr-FR" dirty="0" err="1" smtClean="0"/>
              <a:t>may</a:t>
            </a:r>
            <a:r>
              <a:rPr lang="fr-FR" dirty="0" smtClean="0"/>
              <a:t> have </a:t>
            </a:r>
            <a:r>
              <a:rPr lang="fr-FR" dirty="0" err="1" smtClean="0"/>
              <a:t>reduced</a:t>
            </a:r>
            <a:r>
              <a:rPr lang="fr-FR" dirty="0" smtClean="0"/>
              <a:t> </a:t>
            </a:r>
            <a:r>
              <a:rPr lang="fr-FR" dirty="0" err="1" smtClean="0"/>
              <a:t>purchasing</a:t>
            </a:r>
            <a:r>
              <a:rPr lang="fr-FR" dirty="0" smtClean="0"/>
              <a:t> </a:t>
            </a:r>
            <a:r>
              <a:rPr lang="fr-FR" dirty="0" err="1" smtClean="0"/>
              <a:t>orders</a:t>
            </a:r>
            <a:r>
              <a:rPr lang="fr-FR" dirty="0" smtClean="0"/>
              <a:t> and </a:t>
            </a:r>
            <a:r>
              <a:rPr lang="fr-FR" dirty="0" err="1" smtClean="0"/>
              <a:t>thus</a:t>
            </a:r>
            <a:r>
              <a:rPr lang="fr-FR" dirty="0" smtClean="0"/>
              <a:t> </a:t>
            </a:r>
            <a:r>
              <a:rPr lang="fr-FR" dirty="0" err="1" smtClean="0"/>
              <a:t>lost</a:t>
            </a:r>
            <a:r>
              <a:rPr lang="fr-FR" dirty="0" smtClean="0"/>
              <a:t> business</a:t>
            </a:r>
          </a:p>
          <a:p>
            <a:r>
              <a:rPr lang="fr-BE" dirty="0" smtClean="0"/>
              <a:t>Limitation </a:t>
            </a:r>
            <a:r>
              <a:rPr lang="fr-BE" dirty="0" err="1" smtClean="0"/>
              <a:t>periods</a:t>
            </a:r>
            <a:endParaRPr lang="fr-BE" dirty="0" smtClean="0"/>
          </a:p>
          <a:p>
            <a:pPr lvl="1"/>
            <a:r>
              <a:rPr lang="fr-FR" dirty="0" smtClean="0"/>
              <a:t>Commission </a:t>
            </a:r>
            <a:r>
              <a:rPr lang="fr-FR" dirty="0" err="1" smtClean="0"/>
              <a:t>recommends</a:t>
            </a:r>
            <a:r>
              <a:rPr lang="fr-FR" dirty="0" smtClean="0"/>
              <a:t> a new limitation </a:t>
            </a:r>
            <a:r>
              <a:rPr lang="fr-FR" dirty="0" err="1" smtClean="0"/>
              <a:t>period</a:t>
            </a:r>
            <a:r>
              <a:rPr lang="fr-FR" dirty="0" smtClean="0"/>
              <a:t> of </a:t>
            </a:r>
            <a:r>
              <a:rPr lang="fr-FR" dirty="0" err="1" smtClean="0"/>
              <a:t>at</a:t>
            </a:r>
            <a:r>
              <a:rPr lang="fr-FR" dirty="0" smtClean="0"/>
              <a:t> least </a:t>
            </a:r>
            <a:r>
              <a:rPr lang="fr-FR" i="1" dirty="0" err="1" smtClean="0"/>
              <a:t>two</a:t>
            </a:r>
            <a:r>
              <a:rPr lang="fr-FR" i="1" dirty="0" smtClean="0"/>
              <a:t> </a:t>
            </a:r>
            <a:r>
              <a:rPr lang="fr-FR" i="1" dirty="0" err="1" smtClean="0"/>
              <a:t>years</a:t>
            </a:r>
            <a:r>
              <a:rPr lang="fr-FR" dirty="0" smtClean="0"/>
              <a:t> </a:t>
            </a:r>
            <a:r>
              <a:rPr lang="fr-FR" dirty="0" err="1" smtClean="0"/>
              <a:t>starting</a:t>
            </a:r>
            <a:r>
              <a:rPr lang="fr-FR" dirty="0" smtClean="0"/>
              <a:t> once the </a:t>
            </a:r>
            <a:r>
              <a:rPr lang="fr-FR" dirty="0" err="1" smtClean="0"/>
              <a:t>infringement</a:t>
            </a:r>
            <a:r>
              <a:rPr lang="fr-FR" dirty="0" smtClean="0"/>
              <a:t> </a:t>
            </a:r>
            <a:r>
              <a:rPr lang="fr-FR" dirty="0" err="1" smtClean="0"/>
              <a:t>decision</a:t>
            </a:r>
            <a:r>
              <a:rPr lang="fr-FR" dirty="0" smtClean="0"/>
              <a:t> on </a:t>
            </a:r>
            <a:r>
              <a:rPr lang="fr-FR" dirty="0" err="1" smtClean="0"/>
              <a:t>which</a:t>
            </a:r>
            <a:r>
              <a:rPr lang="fr-FR" dirty="0" smtClean="0"/>
              <a:t> a </a:t>
            </a:r>
            <a:r>
              <a:rPr lang="fr-FR" dirty="0" err="1" smtClean="0"/>
              <a:t>follow</a:t>
            </a:r>
            <a:r>
              <a:rPr lang="fr-FR" dirty="0" smtClean="0"/>
              <a:t>-on </a:t>
            </a:r>
            <a:r>
              <a:rPr lang="fr-FR" dirty="0" err="1" smtClean="0"/>
              <a:t>claimant</a:t>
            </a:r>
            <a:r>
              <a:rPr lang="fr-FR" dirty="0" smtClean="0"/>
              <a:t> relies has </a:t>
            </a:r>
            <a:r>
              <a:rPr lang="fr-FR" dirty="0" err="1" smtClean="0"/>
              <a:t>become</a:t>
            </a:r>
            <a:r>
              <a:rPr lang="fr-FR" dirty="0" smtClean="0"/>
              <a:t> final</a:t>
            </a:r>
          </a:p>
          <a:p>
            <a:endParaRPr lang="en-US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371B2-9A04-4F9D-A776-94125D142066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3.	The Future of Private Enforcement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710264"/>
          </a:xfrm>
        </p:spPr>
        <p:txBody>
          <a:bodyPr>
            <a:normAutofit fontScale="77500" lnSpcReduction="20000"/>
          </a:bodyPr>
          <a:lstStyle/>
          <a:p>
            <a:r>
              <a:rPr lang="fr-FR" dirty="0" err="1" smtClean="0"/>
              <a:t>Using</a:t>
            </a:r>
            <a:r>
              <a:rPr lang="fr-FR" dirty="0" smtClean="0"/>
              <a:t> final </a:t>
            </a:r>
            <a:r>
              <a:rPr lang="fr-FR" dirty="0" err="1" smtClean="0"/>
              <a:t>decisions</a:t>
            </a:r>
            <a:r>
              <a:rPr lang="fr-FR" dirty="0" smtClean="0"/>
              <a:t> as </a:t>
            </a:r>
            <a:r>
              <a:rPr lang="fr-FR" dirty="0" err="1" smtClean="0"/>
              <a:t>evidence</a:t>
            </a:r>
            <a:endParaRPr lang="fr-FR" dirty="0" smtClean="0"/>
          </a:p>
          <a:p>
            <a:pPr lvl="1"/>
            <a:r>
              <a:rPr lang="fr-FR" dirty="0" smtClean="0"/>
              <a:t>To </a:t>
            </a:r>
            <a:r>
              <a:rPr lang="fr-FR" dirty="0" err="1" smtClean="0"/>
              <a:t>save</a:t>
            </a:r>
            <a:r>
              <a:rPr lang="fr-FR" dirty="0" smtClean="0"/>
              <a:t> time and </a:t>
            </a:r>
            <a:r>
              <a:rPr lang="fr-FR" dirty="0" err="1" smtClean="0"/>
              <a:t>costs</a:t>
            </a:r>
            <a:r>
              <a:rPr lang="fr-FR" dirty="0" smtClean="0"/>
              <a:t>, the Commission </a:t>
            </a:r>
            <a:r>
              <a:rPr lang="fr-FR" dirty="0" err="1" smtClean="0"/>
              <a:t>recommends</a:t>
            </a:r>
            <a:r>
              <a:rPr lang="fr-FR" dirty="0" smtClean="0"/>
              <a:t>, as </a:t>
            </a:r>
            <a:r>
              <a:rPr lang="fr-FR" dirty="0" err="1" smtClean="0"/>
              <a:t>is</a:t>
            </a:r>
            <a:r>
              <a:rPr lang="fr-FR" dirty="0" smtClean="0"/>
              <a:t> </a:t>
            </a:r>
            <a:r>
              <a:rPr lang="fr-FR" dirty="0" err="1" smtClean="0"/>
              <a:t>already</a:t>
            </a:r>
            <a:r>
              <a:rPr lang="fr-FR" dirty="0" smtClean="0"/>
              <a:t> the case for Commission </a:t>
            </a:r>
            <a:r>
              <a:rPr lang="fr-FR" dirty="0" err="1" smtClean="0"/>
              <a:t>decisions</a:t>
            </a:r>
            <a:r>
              <a:rPr lang="fr-FR" dirty="0" smtClean="0"/>
              <a:t>, </a:t>
            </a:r>
            <a:r>
              <a:rPr lang="fr-FR" dirty="0" err="1" smtClean="0"/>
              <a:t>that</a:t>
            </a:r>
            <a:r>
              <a:rPr lang="fr-FR" dirty="0" smtClean="0"/>
              <a:t> final </a:t>
            </a:r>
            <a:r>
              <a:rPr lang="fr-FR" dirty="0" err="1" smtClean="0"/>
              <a:t>infringement</a:t>
            </a:r>
            <a:r>
              <a:rPr lang="fr-FR" dirty="0" smtClean="0"/>
              <a:t> </a:t>
            </a:r>
            <a:r>
              <a:rPr lang="fr-FR" dirty="0" err="1" smtClean="0"/>
              <a:t>decisions</a:t>
            </a:r>
            <a:r>
              <a:rPr lang="fr-FR" dirty="0" smtClean="0"/>
              <a:t> of </a:t>
            </a:r>
            <a:r>
              <a:rPr lang="fr-FR" dirty="0" err="1" smtClean="0"/>
              <a:t>Member</a:t>
            </a:r>
            <a:r>
              <a:rPr lang="fr-FR" dirty="0" smtClean="0"/>
              <a:t> States’ </a:t>
            </a:r>
            <a:r>
              <a:rPr lang="fr-FR" dirty="0" err="1" smtClean="0"/>
              <a:t>competition</a:t>
            </a:r>
            <a:r>
              <a:rPr lang="fr-FR" dirty="0" smtClean="0"/>
              <a:t> </a:t>
            </a:r>
            <a:r>
              <a:rPr lang="fr-FR" dirty="0" err="1" smtClean="0"/>
              <a:t>authorities</a:t>
            </a:r>
            <a:r>
              <a:rPr lang="fr-FR" dirty="0" smtClean="0"/>
              <a:t> </a:t>
            </a:r>
            <a:r>
              <a:rPr lang="fr-FR" dirty="0" err="1" smtClean="0"/>
              <a:t>should</a:t>
            </a:r>
            <a:r>
              <a:rPr lang="fr-FR" dirty="0" smtClean="0"/>
              <a:t> </a:t>
            </a:r>
            <a:r>
              <a:rPr lang="fr-FR" dirty="0" err="1" smtClean="0"/>
              <a:t>be</a:t>
            </a:r>
            <a:r>
              <a:rPr lang="fr-FR" dirty="0" smtClean="0"/>
              <a:t> </a:t>
            </a:r>
            <a:r>
              <a:rPr lang="fr-FR" dirty="0" err="1" smtClean="0"/>
              <a:t>considered</a:t>
            </a:r>
            <a:r>
              <a:rPr lang="fr-FR" dirty="0" smtClean="0"/>
              <a:t> as </a:t>
            </a:r>
            <a:r>
              <a:rPr lang="fr-FR" dirty="0" err="1" smtClean="0"/>
              <a:t>irrebutable</a:t>
            </a:r>
            <a:r>
              <a:rPr lang="fr-FR" dirty="0" smtClean="0"/>
              <a:t> proof of an </a:t>
            </a:r>
            <a:r>
              <a:rPr lang="fr-FR" dirty="0" err="1" smtClean="0"/>
              <a:t>infringement</a:t>
            </a:r>
            <a:r>
              <a:rPr lang="fr-FR" dirty="0" smtClean="0"/>
              <a:t> in </a:t>
            </a:r>
            <a:r>
              <a:rPr lang="fr-FR" dirty="0" err="1" smtClean="0"/>
              <a:t>subsequent</a:t>
            </a:r>
            <a:r>
              <a:rPr lang="fr-FR" dirty="0" smtClean="0"/>
              <a:t> civil actions for damages</a:t>
            </a:r>
          </a:p>
          <a:p>
            <a:r>
              <a:rPr lang="fr-FR" dirty="0" err="1" smtClean="0"/>
              <a:t>Fault</a:t>
            </a:r>
            <a:r>
              <a:rPr lang="fr-FR" dirty="0" smtClean="0"/>
              <a:t> </a:t>
            </a:r>
            <a:r>
              <a:rPr lang="fr-FR" dirty="0" err="1" smtClean="0"/>
              <a:t>requirement</a:t>
            </a:r>
            <a:endParaRPr lang="fr-FR" dirty="0" smtClean="0"/>
          </a:p>
          <a:p>
            <a:pPr lvl="1"/>
            <a:r>
              <a:rPr lang="en-US" dirty="0" smtClean="0"/>
              <a:t>Draft directive seeks to eliminate requirement of fault for the award of damages</a:t>
            </a:r>
          </a:p>
          <a:p>
            <a:r>
              <a:rPr lang="fr-FR" dirty="0" smtClean="0"/>
              <a:t>Collective actions</a:t>
            </a:r>
          </a:p>
          <a:p>
            <a:pPr lvl="1"/>
            <a:r>
              <a:rPr lang="fr-FR" dirty="0" smtClean="0"/>
              <a:t>Action </a:t>
            </a:r>
            <a:r>
              <a:rPr lang="fr-FR" dirty="0" err="1" smtClean="0"/>
              <a:t>is</a:t>
            </a:r>
            <a:r>
              <a:rPr lang="fr-FR" dirty="0" smtClean="0"/>
              <a:t> </a:t>
            </a:r>
            <a:r>
              <a:rPr lang="fr-FR" dirty="0" err="1" smtClean="0"/>
              <a:t>brought</a:t>
            </a:r>
            <a:r>
              <a:rPr lang="fr-FR" dirty="0" smtClean="0"/>
              <a:t> on </a:t>
            </a:r>
            <a:r>
              <a:rPr lang="fr-FR" dirty="0" err="1" smtClean="0"/>
              <a:t>behalf</a:t>
            </a:r>
            <a:r>
              <a:rPr lang="fr-FR" dirty="0" smtClean="0"/>
              <a:t> of </a:t>
            </a:r>
            <a:r>
              <a:rPr lang="fr-FR" dirty="0" err="1" smtClean="0"/>
              <a:t>individual</a:t>
            </a:r>
            <a:r>
              <a:rPr lang="fr-FR" dirty="0" smtClean="0"/>
              <a:t> </a:t>
            </a:r>
            <a:r>
              <a:rPr lang="fr-FR" dirty="0" err="1" smtClean="0"/>
              <a:t>victims</a:t>
            </a:r>
            <a:r>
              <a:rPr lang="fr-FR" dirty="0" smtClean="0"/>
              <a:t> of an </a:t>
            </a:r>
            <a:r>
              <a:rPr lang="fr-FR" dirty="0" err="1" smtClean="0"/>
              <a:t>infringement</a:t>
            </a:r>
            <a:r>
              <a:rPr lang="fr-FR" dirty="0" smtClean="0"/>
              <a:t> =&gt; </a:t>
            </a:r>
            <a:r>
              <a:rPr lang="fr-FR" dirty="0" err="1" smtClean="0"/>
              <a:t>economies</a:t>
            </a:r>
            <a:r>
              <a:rPr lang="fr-FR" dirty="0" smtClean="0"/>
              <a:t> of </a:t>
            </a:r>
            <a:r>
              <a:rPr lang="fr-FR" dirty="0" err="1" smtClean="0"/>
              <a:t>scale</a:t>
            </a:r>
            <a:endParaRPr lang="fr-FR" dirty="0" smtClean="0"/>
          </a:p>
          <a:p>
            <a:pPr lvl="1"/>
            <a:r>
              <a:rPr lang="fr-FR" dirty="0" smtClean="0"/>
              <a:t>Two types of collective </a:t>
            </a:r>
            <a:r>
              <a:rPr lang="fr-FR" dirty="0" err="1" smtClean="0"/>
              <a:t>redress</a:t>
            </a:r>
            <a:r>
              <a:rPr lang="fr-FR" dirty="0" smtClean="0"/>
              <a:t> </a:t>
            </a:r>
            <a:r>
              <a:rPr lang="fr-FR" dirty="0" err="1" smtClean="0"/>
              <a:t>mechanisms</a:t>
            </a:r>
            <a:r>
              <a:rPr lang="fr-FR" dirty="0" smtClean="0"/>
              <a:t>: </a:t>
            </a:r>
          </a:p>
          <a:p>
            <a:pPr lvl="2"/>
            <a:r>
              <a:rPr lang="fr-BE" dirty="0" err="1" smtClean="0"/>
              <a:t>Opt</a:t>
            </a:r>
            <a:r>
              <a:rPr lang="fr-BE" dirty="0" smtClean="0"/>
              <a:t>-in collective actions : combines in one single action the claims </a:t>
            </a:r>
            <a:r>
              <a:rPr lang="fr-BE" dirty="0" err="1" smtClean="0"/>
              <a:t>from</a:t>
            </a:r>
            <a:r>
              <a:rPr lang="fr-BE" dirty="0" smtClean="0"/>
              <a:t> </a:t>
            </a:r>
            <a:r>
              <a:rPr lang="fr-BE" dirty="0" err="1" smtClean="0"/>
              <a:t>those</a:t>
            </a:r>
            <a:r>
              <a:rPr lang="fr-BE" dirty="0" smtClean="0"/>
              <a:t> </a:t>
            </a:r>
            <a:r>
              <a:rPr lang="fr-BE" dirty="0" err="1" smtClean="0"/>
              <a:t>who</a:t>
            </a:r>
            <a:r>
              <a:rPr lang="fr-BE" dirty="0" smtClean="0"/>
              <a:t> have </a:t>
            </a:r>
            <a:r>
              <a:rPr lang="fr-BE" dirty="0" err="1" smtClean="0"/>
              <a:t>expressed</a:t>
            </a:r>
            <a:r>
              <a:rPr lang="fr-BE" dirty="0" smtClean="0"/>
              <a:t> </a:t>
            </a:r>
            <a:r>
              <a:rPr lang="fr-BE" dirty="0" err="1" smtClean="0"/>
              <a:t>their</a:t>
            </a:r>
            <a:r>
              <a:rPr lang="fr-BE" dirty="0" smtClean="0"/>
              <a:t> intention to </a:t>
            </a:r>
            <a:r>
              <a:rPr lang="fr-BE" dirty="0" err="1" smtClean="0"/>
              <a:t>be</a:t>
            </a:r>
            <a:r>
              <a:rPr lang="fr-BE" dirty="0" smtClean="0"/>
              <a:t> </a:t>
            </a:r>
            <a:r>
              <a:rPr lang="fr-BE" dirty="0" err="1" smtClean="0"/>
              <a:t>included</a:t>
            </a:r>
            <a:r>
              <a:rPr lang="fr-BE" dirty="0" smtClean="0"/>
              <a:t> in the action</a:t>
            </a:r>
          </a:p>
          <a:p>
            <a:pPr lvl="2"/>
            <a:r>
              <a:rPr lang="fr-BE" dirty="0" err="1" smtClean="0"/>
              <a:t>Opt</a:t>
            </a:r>
            <a:r>
              <a:rPr lang="fr-BE" dirty="0" smtClean="0"/>
              <a:t>-out collective actions: </a:t>
            </a:r>
            <a:r>
              <a:rPr lang="fr-BE" dirty="0" err="1" smtClean="0"/>
              <a:t>representative</a:t>
            </a:r>
            <a:r>
              <a:rPr lang="fr-BE" dirty="0" smtClean="0"/>
              <a:t> actions </a:t>
            </a:r>
            <a:r>
              <a:rPr lang="fr-BE" dirty="0" err="1" smtClean="0"/>
              <a:t>brought</a:t>
            </a:r>
            <a:r>
              <a:rPr lang="fr-BE" dirty="0" smtClean="0"/>
              <a:t> by </a:t>
            </a:r>
            <a:r>
              <a:rPr lang="fr-BE" dirty="0" err="1" smtClean="0"/>
              <a:t>empowered</a:t>
            </a:r>
            <a:r>
              <a:rPr lang="fr-BE" dirty="0" smtClean="0"/>
              <a:t> </a:t>
            </a:r>
            <a:r>
              <a:rPr lang="fr-BE" dirty="0" err="1" smtClean="0"/>
              <a:t>entities</a:t>
            </a:r>
            <a:r>
              <a:rPr lang="fr-BE" dirty="0" smtClean="0"/>
              <a:t> (or </a:t>
            </a:r>
            <a:r>
              <a:rPr lang="fr-BE" dirty="0" err="1" smtClean="0"/>
              <a:t>other</a:t>
            </a:r>
            <a:r>
              <a:rPr lang="fr-BE" dirty="0" smtClean="0"/>
              <a:t>), </a:t>
            </a:r>
            <a:r>
              <a:rPr lang="fr-BE" dirty="0" err="1" smtClean="0"/>
              <a:t>with</a:t>
            </a:r>
            <a:r>
              <a:rPr lang="fr-BE" dirty="0" smtClean="0"/>
              <a:t> </a:t>
            </a:r>
            <a:r>
              <a:rPr lang="fr-BE" dirty="0" err="1" smtClean="0"/>
              <a:t>claimants</a:t>
            </a:r>
            <a:r>
              <a:rPr lang="fr-BE" dirty="0" smtClean="0"/>
              <a:t> </a:t>
            </a:r>
            <a:r>
              <a:rPr lang="fr-BE" dirty="0" err="1" smtClean="0"/>
              <a:t>being</a:t>
            </a:r>
            <a:r>
              <a:rPr lang="fr-BE" dirty="0" smtClean="0"/>
              <a:t> </a:t>
            </a:r>
            <a:r>
              <a:rPr lang="fr-BE" dirty="0" err="1" smtClean="0"/>
              <a:t>entitled</a:t>
            </a:r>
            <a:r>
              <a:rPr lang="fr-BE" dirty="0" smtClean="0"/>
              <a:t> to </a:t>
            </a:r>
            <a:r>
              <a:rPr lang="fr-BE" dirty="0" err="1" smtClean="0"/>
              <a:t>opt</a:t>
            </a:r>
            <a:r>
              <a:rPr lang="fr-BE" dirty="0" smtClean="0"/>
              <a:t>-out</a:t>
            </a:r>
            <a:endParaRPr lang="fr-FR" dirty="0" smtClean="0"/>
          </a:p>
          <a:p>
            <a:pPr lvl="2"/>
            <a:r>
              <a:rPr lang="fr-FR" dirty="0" smtClean="0"/>
              <a:t>Commission </a:t>
            </a:r>
            <a:r>
              <a:rPr lang="fr-FR" dirty="0" err="1" smtClean="0"/>
              <a:t>draft</a:t>
            </a:r>
            <a:r>
              <a:rPr lang="fr-FR" dirty="0" smtClean="0"/>
              <a:t> directive </a:t>
            </a:r>
            <a:r>
              <a:rPr lang="fr-FR" dirty="0" err="1" smtClean="0"/>
              <a:t>eventually</a:t>
            </a:r>
            <a:r>
              <a:rPr lang="fr-FR" dirty="0" smtClean="0"/>
              <a:t> choses « </a:t>
            </a:r>
            <a:r>
              <a:rPr lang="fr-FR" dirty="0" err="1" smtClean="0"/>
              <a:t>opt</a:t>
            </a:r>
            <a:r>
              <a:rPr lang="fr-FR" dirty="0" smtClean="0"/>
              <a:t>-out »</a:t>
            </a:r>
          </a:p>
          <a:p>
            <a:pPr lvl="1">
              <a:buNone/>
            </a:pPr>
            <a:endParaRPr lang="en-US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371B2-9A04-4F9D-A776-94125D142066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4.	Current State of Commission’s Proposals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710264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lnSpc>
                <a:spcPct val="90000"/>
              </a:lnSpc>
            </a:pPr>
            <a:r>
              <a:rPr lang="fr-BE" sz="2300" dirty="0" err="1" smtClean="0"/>
              <a:t>Faced</a:t>
            </a:r>
            <a:r>
              <a:rPr lang="fr-BE" sz="2300" dirty="0" smtClean="0"/>
              <a:t> </a:t>
            </a:r>
            <a:r>
              <a:rPr lang="fr-BE" sz="2300" dirty="0" err="1" smtClean="0"/>
              <a:t>with</a:t>
            </a:r>
            <a:r>
              <a:rPr lang="fr-BE" sz="2300" dirty="0" smtClean="0"/>
              <a:t> intense lobbying </a:t>
            </a:r>
            <a:r>
              <a:rPr lang="fr-BE" sz="2300" dirty="0" err="1" smtClean="0"/>
              <a:t>against</a:t>
            </a:r>
            <a:r>
              <a:rPr lang="fr-BE" sz="2300" dirty="0" smtClean="0"/>
              <a:t> the </a:t>
            </a:r>
            <a:r>
              <a:rPr lang="fr-BE" sz="2300" dirty="0" err="1" smtClean="0"/>
              <a:t>proposal</a:t>
            </a:r>
            <a:r>
              <a:rPr lang="fr-BE" sz="2300" dirty="0" smtClean="0"/>
              <a:t>, </a:t>
            </a:r>
            <a:r>
              <a:rPr lang="fr-BE" sz="2300" dirty="0" err="1" smtClean="0"/>
              <a:t>Commissioner</a:t>
            </a:r>
            <a:r>
              <a:rPr lang="fr-BE" sz="2300" dirty="0" smtClean="0"/>
              <a:t> </a:t>
            </a:r>
            <a:r>
              <a:rPr lang="fr-BE" sz="2300" dirty="0" err="1" smtClean="0"/>
              <a:t>Kroes</a:t>
            </a:r>
            <a:r>
              <a:rPr lang="fr-BE" sz="2300" dirty="0" smtClean="0"/>
              <a:t> </a:t>
            </a:r>
            <a:r>
              <a:rPr lang="fr-BE" sz="2300" dirty="0" err="1" smtClean="0"/>
              <a:t>fails</a:t>
            </a:r>
            <a:r>
              <a:rPr lang="fr-BE" sz="2300" dirty="0" smtClean="0"/>
              <a:t> to </a:t>
            </a:r>
            <a:r>
              <a:rPr lang="fr-BE" sz="2300" dirty="0" err="1" smtClean="0"/>
              <a:t>muster</a:t>
            </a:r>
            <a:r>
              <a:rPr lang="fr-BE" sz="2300" dirty="0" smtClean="0"/>
              <a:t> support to </a:t>
            </a:r>
            <a:r>
              <a:rPr lang="fr-BE" sz="2300" dirty="0" err="1" smtClean="0"/>
              <a:t>its</a:t>
            </a:r>
            <a:r>
              <a:rPr lang="fr-BE" sz="2300" dirty="0" smtClean="0"/>
              <a:t> </a:t>
            </a:r>
            <a:r>
              <a:rPr lang="fr-BE" sz="2300" dirty="0" err="1" smtClean="0"/>
              <a:t>proposed</a:t>
            </a:r>
            <a:r>
              <a:rPr lang="fr-BE" sz="2300" dirty="0" smtClean="0"/>
              <a:t> directive</a:t>
            </a:r>
          </a:p>
          <a:p>
            <a:pPr marL="788988" lvl="1" indent="-514350">
              <a:lnSpc>
                <a:spcPct val="90000"/>
              </a:lnSpc>
            </a:pPr>
            <a:r>
              <a:rPr lang="fr-BE" sz="1800" dirty="0" err="1" smtClean="0"/>
              <a:t>Fear</a:t>
            </a:r>
            <a:r>
              <a:rPr lang="fr-BE" sz="1800" dirty="0" smtClean="0"/>
              <a:t> of a US-style </a:t>
            </a:r>
            <a:r>
              <a:rPr lang="fr-BE" sz="1800" dirty="0" err="1" smtClean="0"/>
              <a:t>litigation</a:t>
            </a:r>
            <a:r>
              <a:rPr lang="fr-BE" sz="1800" dirty="0" smtClean="0"/>
              <a:t> culture</a:t>
            </a:r>
          </a:p>
          <a:p>
            <a:pPr marL="788988" lvl="1" indent="-514350">
              <a:lnSpc>
                <a:spcPct val="90000"/>
              </a:lnSpc>
            </a:pPr>
            <a:r>
              <a:rPr lang="fr-BE" sz="1800" dirty="0" smtClean="0"/>
              <a:t>Resistance to change in the MS</a:t>
            </a:r>
          </a:p>
          <a:p>
            <a:pPr marL="788988" lvl="1" indent="-514350">
              <a:lnSpc>
                <a:spcPct val="90000"/>
              </a:lnSpc>
            </a:pPr>
            <a:r>
              <a:rPr lang="fr-BE" sz="1800" dirty="0" err="1" smtClean="0"/>
              <a:t>Industry</a:t>
            </a:r>
            <a:r>
              <a:rPr lang="fr-BE" sz="1800" dirty="0" smtClean="0"/>
              <a:t> </a:t>
            </a:r>
            <a:r>
              <a:rPr lang="fr-BE" sz="1800" dirty="0" err="1" smtClean="0"/>
              <a:t>fears</a:t>
            </a:r>
            <a:r>
              <a:rPr lang="fr-BE" sz="1800" dirty="0" smtClean="0"/>
              <a:t> </a:t>
            </a:r>
            <a:r>
              <a:rPr lang="fr-BE" sz="1800" dirty="0" err="1" smtClean="0"/>
              <a:t>increased</a:t>
            </a:r>
            <a:r>
              <a:rPr lang="fr-BE" sz="1800" dirty="0" smtClean="0"/>
              <a:t> </a:t>
            </a:r>
            <a:r>
              <a:rPr lang="fr-BE" sz="1800" dirty="0" err="1" smtClean="0"/>
              <a:t>financial</a:t>
            </a:r>
            <a:r>
              <a:rPr lang="fr-BE" sz="1800" dirty="0" smtClean="0"/>
              <a:t> </a:t>
            </a:r>
            <a:r>
              <a:rPr lang="fr-BE" sz="1800" dirty="0" err="1" smtClean="0"/>
              <a:t>stakes</a:t>
            </a:r>
            <a:r>
              <a:rPr lang="fr-BE" sz="1800" dirty="0" smtClean="0"/>
              <a:t> (</a:t>
            </a:r>
            <a:r>
              <a:rPr lang="fr-BE" sz="1800" dirty="0" err="1" smtClean="0"/>
              <a:t>deterrence</a:t>
            </a:r>
            <a:r>
              <a:rPr lang="fr-BE" sz="1800" dirty="0" smtClean="0"/>
              <a:t> </a:t>
            </a:r>
            <a:r>
              <a:rPr lang="fr-BE" sz="1800" dirty="0" err="1" smtClean="0"/>
              <a:t>through</a:t>
            </a:r>
            <a:r>
              <a:rPr lang="fr-BE" sz="1800" dirty="0" smtClean="0"/>
              <a:t> the </a:t>
            </a:r>
            <a:r>
              <a:rPr lang="fr-BE" sz="1800" dirty="0" err="1" smtClean="0"/>
              <a:t>backdoor</a:t>
            </a:r>
            <a:r>
              <a:rPr lang="fr-BE" sz="1800" dirty="0" smtClean="0"/>
              <a:t>)</a:t>
            </a:r>
            <a:endParaRPr lang="fr-BE" sz="2300" dirty="0" smtClean="0"/>
          </a:p>
          <a:p>
            <a:pPr marL="514350" indent="-514350">
              <a:lnSpc>
                <a:spcPct val="90000"/>
              </a:lnSpc>
            </a:pPr>
            <a:r>
              <a:rPr lang="fr-BE" sz="2300" dirty="0" err="1" smtClean="0"/>
              <a:t>Commissioner</a:t>
            </a:r>
            <a:r>
              <a:rPr lang="fr-BE" sz="2300" dirty="0" smtClean="0"/>
              <a:t> </a:t>
            </a:r>
            <a:r>
              <a:rPr lang="fr-BE" sz="2300" dirty="0" err="1" smtClean="0"/>
              <a:t>Almunia</a:t>
            </a:r>
            <a:r>
              <a:rPr lang="fr-BE" sz="2300" dirty="0" smtClean="0"/>
              <a:t> </a:t>
            </a:r>
            <a:r>
              <a:rPr lang="fr-BE" sz="2300" dirty="0" err="1" smtClean="0"/>
              <a:t>is</a:t>
            </a:r>
            <a:r>
              <a:rPr lang="fr-BE" sz="2300" dirty="0" smtClean="0"/>
              <a:t> </a:t>
            </a:r>
            <a:r>
              <a:rPr lang="fr-BE" sz="2300" dirty="0" err="1" smtClean="0"/>
              <a:t>committed</a:t>
            </a:r>
            <a:r>
              <a:rPr lang="fr-BE" sz="2300" dirty="0" smtClean="0"/>
              <a:t> to </a:t>
            </a:r>
            <a:r>
              <a:rPr lang="fr-BE" sz="2300" dirty="0" err="1" smtClean="0"/>
              <a:t>improve</a:t>
            </a:r>
            <a:r>
              <a:rPr lang="fr-BE" sz="2300" dirty="0" smtClean="0"/>
              <a:t> actions for damages in </a:t>
            </a:r>
            <a:r>
              <a:rPr lang="fr-BE" sz="2300" dirty="0" err="1" smtClean="0"/>
              <a:t>competition</a:t>
            </a:r>
            <a:r>
              <a:rPr lang="fr-BE" sz="2300" dirty="0" smtClean="0"/>
              <a:t> cases</a:t>
            </a:r>
          </a:p>
          <a:p>
            <a:pPr marL="514350" indent="-514350">
              <a:lnSpc>
                <a:spcPct val="90000"/>
              </a:lnSpc>
            </a:pPr>
            <a:r>
              <a:rPr lang="fr-BE" sz="2300" dirty="0" smtClean="0"/>
              <a:t>Change of </a:t>
            </a:r>
            <a:r>
              <a:rPr lang="fr-BE" sz="2300" dirty="0" err="1" smtClean="0"/>
              <a:t>approach</a:t>
            </a:r>
            <a:endParaRPr lang="fr-BE" sz="2300" dirty="0" smtClean="0"/>
          </a:p>
          <a:p>
            <a:pPr marL="693738" lvl="1" indent="-419100">
              <a:lnSpc>
                <a:spcPct val="90000"/>
              </a:lnSpc>
            </a:pPr>
            <a:r>
              <a:rPr lang="fr-BE" sz="2000" dirty="0" smtClean="0"/>
              <a:t>Public consultation on collective </a:t>
            </a:r>
            <a:r>
              <a:rPr lang="fr-BE" sz="2000" dirty="0" err="1" smtClean="0"/>
              <a:t>redress</a:t>
            </a:r>
            <a:r>
              <a:rPr lang="fr-BE" sz="2000" dirty="0" smtClean="0"/>
              <a:t>, </a:t>
            </a:r>
            <a:r>
              <a:rPr lang="fr-FR" sz="2000" dirty="0" smtClean="0"/>
              <a:t>to </a:t>
            </a:r>
            <a:r>
              <a:rPr lang="fr-FR" sz="2000" dirty="0" err="1" smtClean="0"/>
              <a:t>gather</a:t>
            </a:r>
            <a:r>
              <a:rPr lang="fr-FR" sz="2000" dirty="0" smtClean="0"/>
              <a:t> the </a:t>
            </a:r>
            <a:r>
              <a:rPr lang="fr-FR" sz="2000" dirty="0" err="1" smtClean="0"/>
              <a:t>views</a:t>
            </a:r>
            <a:r>
              <a:rPr lang="fr-FR" sz="2000" dirty="0" smtClean="0"/>
              <a:t> and </a:t>
            </a:r>
            <a:r>
              <a:rPr lang="fr-FR" sz="2000" dirty="0" err="1" smtClean="0"/>
              <a:t>concerns</a:t>
            </a:r>
            <a:r>
              <a:rPr lang="fr-FR" sz="2000" dirty="0" smtClean="0"/>
              <a:t> of </a:t>
            </a:r>
            <a:r>
              <a:rPr lang="fr-FR" sz="2000" dirty="0" err="1" smtClean="0"/>
              <a:t>stakeholders</a:t>
            </a:r>
            <a:r>
              <a:rPr lang="fr-FR" sz="2000" dirty="0" smtClean="0"/>
              <a:t> and civil society</a:t>
            </a:r>
            <a:endParaRPr lang="fr-BE" sz="2000" dirty="0" smtClean="0"/>
          </a:p>
          <a:p>
            <a:pPr marL="693738" lvl="1" indent="-419100">
              <a:lnSpc>
                <a:spcPct val="90000"/>
              </a:lnSpc>
            </a:pPr>
            <a:r>
              <a:rPr lang="fr-BE" sz="2000" dirty="0" smtClean="0"/>
              <a:t>Transversal </a:t>
            </a:r>
            <a:r>
              <a:rPr lang="fr-BE" sz="2000" dirty="0" err="1" smtClean="0"/>
              <a:t>approach</a:t>
            </a:r>
            <a:r>
              <a:rPr lang="fr-BE" sz="2000" dirty="0" smtClean="0"/>
              <a:t>: </a:t>
            </a:r>
            <a:r>
              <a:rPr lang="fr-BE" sz="2000" dirty="0" err="1" smtClean="0"/>
              <a:t>involves</a:t>
            </a:r>
            <a:r>
              <a:rPr lang="fr-BE" sz="2000" dirty="0" smtClean="0"/>
              <a:t> </a:t>
            </a:r>
            <a:r>
              <a:rPr lang="fr-BE" sz="2000" dirty="0" err="1" smtClean="0"/>
              <a:t>with</a:t>
            </a:r>
            <a:r>
              <a:rPr lang="fr-BE" sz="2000" dirty="0" smtClean="0"/>
              <a:t> </a:t>
            </a:r>
            <a:r>
              <a:rPr lang="fr-BE" sz="2000" dirty="0" err="1" smtClean="0"/>
              <a:t>Commissioner</a:t>
            </a:r>
            <a:r>
              <a:rPr lang="fr-BE" sz="2000" dirty="0" smtClean="0"/>
              <a:t> Reding (Justice, </a:t>
            </a:r>
            <a:r>
              <a:rPr lang="fr-FR" sz="2000" dirty="0" err="1" smtClean="0"/>
              <a:t>Fundamental</a:t>
            </a:r>
            <a:r>
              <a:rPr lang="fr-FR" sz="2000" dirty="0" smtClean="0"/>
              <a:t> </a:t>
            </a:r>
            <a:r>
              <a:rPr lang="fr-FR" sz="2000" dirty="0" err="1" smtClean="0"/>
              <a:t>Rights</a:t>
            </a:r>
            <a:r>
              <a:rPr lang="fr-FR" sz="2000" dirty="0" smtClean="0"/>
              <a:t> and </a:t>
            </a:r>
            <a:r>
              <a:rPr lang="fr-FR" sz="2000" dirty="0" err="1" smtClean="0"/>
              <a:t>Citizenship</a:t>
            </a:r>
            <a:r>
              <a:rPr lang="fr-BE" sz="2000" dirty="0" smtClean="0"/>
              <a:t>) and </a:t>
            </a:r>
            <a:r>
              <a:rPr lang="fr-BE" sz="2000" dirty="0" err="1" smtClean="0"/>
              <a:t>Dalli</a:t>
            </a:r>
            <a:r>
              <a:rPr lang="fr-BE" sz="2000" dirty="0" smtClean="0"/>
              <a:t> (</a:t>
            </a:r>
            <a:r>
              <a:rPr lang="fr-FR" sz="2000" dirty="0" err="1" smtClean="0"/>
              <a:t>Health</a:t>
            </a:r>
            <a:r>
              <a:rPr lang="fr-FR" sz="2000" dirty="0" smtClean="0"/>
              <a:t> and Consumer Policy)</a:t>
            </a:r>
          </a:p>
          <a:p>
            <a:pPr marL="693738" lvl="1" indent="-419100">
              <a:lnSpc>
                <a:spcPct val="90000"/>
              </a:lnSpc>
            </a:pPr>
            <a:r>
              <a:rPr lang="fr-FR" sz="2000" dirty="0" smtClean="0"/>
              <a:t>Once the </a:t>
            </a:r>
            <a:r>
              <a:rPr lang="fr-FR" sz="2000" dirty="0" err="1" smtClean="0"/>
              <a:t>results</a:t>
            </a:r>
            <a:r>
              <a:rPr lang="fr-FR" sz="2000" dirty="0" smtClean="0"/>
              <a:t> of the public consultation </a:t>
            </a:r>
            <a:r>
              <a:rPr lang="fr-FR" sz="2000" dirty="0" err="1" smtClean="0"/>
              <a:t>will</a:t>
            </a:r>
            <a:r>
              <a:rPr lang="fr-FR" sz="2000" dirty="0" smtClean="0"/>
              <a:t> </a:t>
            </a:r>
            <a:r>
              <a:rPr lang="fr-FR" sz="2000" dirty="0" err="1" smtClean="0"/>
              <a:t>be</a:t>
            </a:r>
            <a:r>
              <a:rPr lang="fr-FR" sz="2000" dirty="0" smtClean="0"/>
              <a:t> </a:t>
            </a:r>
            <a:r>
              <a:rPr lang="fr-FR" sz="2000" dirty="0" err="1" smtClean="0"/>
              <a:t>available</a:t>
            </a:r>
            <a:r>
              <a:rPr lang="fr-FR" sz="2000" dirty="0" smtClean="0"/>
              <a:t>, the </a:t>
            </a:r>
            <a:r>
              <a:rPr lang="fr-FR" sz="2000" dirty="0" err="1" smtClean="0"/>
              <a:t>European</a:t>
            </a:r>
            <a:r>
              <a:rPr lang="fr-FR" sz="2000" dirty="0" smtClean="0"/>
              <a:t> Commission </a:t>
            </a:r>
            <a:r>
              <a:rPr lang="fr-FR" sz="2000" dirty="0" err="1" smtClean="0"/>
              <a:t>will</a:t>
            </a:r>
            <a:r>
              <a:rPr lang="fr-FR" sz="2000" dirty="0" smtClean="0"/>
              <a:t> </a:t>
            </a:r>
            <a:r>
              <a:rPr lang="fr-FR" sz="2000" dirty="0" err="1" smtClean="0"/>
              <a:t>seek</a:t>
            </a:r>
            <a:r>
              <a:rPr lang="fr-FR" sz="2000" dirty="0" smtClean="0"/>
              <a:t> to </a:t>
            </a:r>
            <a:r>
              <a:rPr lang="fr-FR" sz="2000" dirty="0" err="1" smtClean="0"/>
              <a:t>agree</a:t>
            </a:r>
            <a:r>
              <a:rPr lang="fr-FR" sz="2000" dirty="0" smtClean="0"/>
              <a:t> on a </a:t>
            </a:r>
            <a:r>
              <a:rPr lang="fr-FR" sz="2000" dirty="0" err="1" smtClean="0"/>
              <a:t>common</a:t>
            </a:r>
            <a:r>
              <a:rPr lang="fr-FR" sz="2000" dirty="0" smtClean="0"/>
              <a:t> </a:t>
            </a:r>
            <a:r>
              <a:rPr lang="fr-FR" sz="2000" dirty="0" err="1" smtClean="0"/>
              <a:t>European</a:t>
            </a:r>
            <a:r>
              <a:rPr lang="fr-FR" sz="2000" dirty="0" smtClean="0"/>
              <a:t> </a:t>
            </a:r>
            <a:r>
              <a:rPr lang="fr-FR" sz="2000" dirty="0" err="1" smtClean="0"/>
              <a:t>approach</a:t>
            </a:r>
            <a:r>
              <a:rPr lang="fr-FR" sz="2000" dirty="0" smtClean="0"/>
              <a:t> and a </a:t>
            </a:r>
            <a:r>
              <a:rPr lang="fr-FR" sz="2000" dirty="0" err="1" smtClean="0"/>
              <a:t>general</a:t>
            </a:r>
            <a:r>
              <a:rPr lang="fr-FR" sz="2000" dirty="0" smtClean="0"/>
              <a:t> </a:t>
            </a:r>
            <a:r>
              <a:rPr lang="fr-FR" sz="2000" dirty="0" err="1" smtClean="0"/>
              <a:t>legal</a:t>
            </a:r>
            <a:r>
              <a:rPr lang="fr-FR" sz="2000" dirty="0" smtClean="0"/>
              <a:t> </a:t>
            </a:r>
            <a:r>
              <a:rPr lang="fr-FR" sz="2000" dirty="0" err="1" smtClean="0"/>
              <a:t>framework</a:t>
            </a:r>
            <a:r>
              <a:rPr lang="fr-FR" sz="2000" dirty="0" smtClean="0"/>
              <a:t> to collective </a:t>
            </a:r>
            <a:r>
              <a:rPr lang="fr-FR" sz="2000" dirty="0" err="1" smtClean="0"/>
              <a:t>reddress</a:t>
            </a:r>
            <a:r>
              <a:rPr lang="fr-FR" sz="2000" dirty="0" smtClean="0"/>
              <a:t> </a:t>
            </a:r>
            <a:r>
              <a:rPr lang="fr-FR" sz="2000" dirty="0" err="1" smtClean="0"/>
              <a:t>across</a:t>
            </a:r>
            <a:r>
              <a:rPr lang="fr-FR" sz="2000" dirty="0" smtClean="0"/>
              <a:t> the Union in the </a:t>
            </a:r>
            <a:r>
              <a:rPr lang="fr-FR" sz="2000" dirty="0" err="1" smtClean="0"/>
              <a:t>Spring</a:t>
            </a:r>
            <a:r>
              <a:rPr lang="fr-FR" sz="2000" dirty="0" smtClean="0"/>
              <a:t> of 2011. </a:t>
            </a:r>
            <a:r>
              <a:rPr lang="fr-FR" sz="2000" dirty="0" err="1" smtClean="0"/>
              <a:t>Subsequently</a:t>
            </a:r>
            <a:r>
              <a:rPr lang="fr-FR" sz="2000" dirty="0" smtClean="0"/>
              <a:t>, </a:t>
            </a:r>
            <a:r>
              <a:rPr lang="fr-FR" sz="2000" dirty="0" err="1" smtClean="0"/>
              <a:t>this</a:t>
            </a:r>
            <a:r>
              <a:rPr lang="fr-FR" sz="2000" dirty="0" smtClean="0"/>
              <a:t> </a:t>
            </a:r>
            <a:r>
              <a:rPr lang="fr-FR" sz="2000" dirty="0" err="1" smtClean="0"/>
              <a:t>framework</a:t>
            </a:r>
            <a:r>
              <a:rPr lang="fr-FR" sz="2000" dirty="0" smtClean="0"/>
              <a:t> </a:t>
            </a:r>
            <a:r>
              <a:rPr lang="fr-FR" sz="2000" dirty="0" err="1" smtClean="0"/>
              <a:t>will</a:t>
            </a:r>
            <a:r>
              <a:rPr lang="fr-FR" sz="2000" dirty="0" smtClean="0"/>
              <a:t> </a:t>
            </a:r>
            <a:r>
              <a:rPr lang="fr-FR" sz="2000" dirty="0" err="1" smtClean="0"/>
              <a:t>be</a:t>
            </a:r>
            <a:r>
              <a:rPr lang="fr-FR" sz="2000" dirty="0" smtClean="0"/>
              <a:t> </a:t>
            </a:r>
            <a:r>
              <a:rPr lang="fr-FR" sz="2000" dirty="0" err="1" smtClean="0"/>
              <a:t>used</a:t>
            </a:r>
            <a:r>
              <a:rPr lang="fr-FR" sz="2000" dirty="0" smtClean="0"/>
              <a:t> to </a:t>
            </a:r>
            <a:r>
              <a:rPr lang="fr-FR" sz="2000" dirty="0" err="1" smtClean="0"/>
              <a:t>launch</a:t>
            </a:r>
            <a:r>
              <a:rPr lang="fr-FR" sz="2000" dirty="0" smtClean="0"/>
              <a:t> </a:t>
            </a:r>
            <a:r>
              <a:rPr lang="fr-FR" sz="2000" dirty="0" err="1" smtClean="0"/>
              <a:t>specific</a:t>
            </a:r>
            <a:r>
              <a:rPr lang="fr-FR" sz="2000" dirty="0" smtClean="0"/>
              <a:t> </a:t>
            </a:r>
            <a:r>
              <a:rPr lang="fr-FR" sz="2000" dirty="0" err="1" smtClean="0"/>
              <a:t>legislative</a:t>
            </a:r>
            <a:r>
              <a:rPr lang="fr-FR" sz="2000" dirty="0" smtClean="0"/>
              <a:t> initiatives in the </a:t>
            </a:r>
            <a:r>
              <a:rPr lang="fr-FR" sz="2000" dirty="0" err="1" smtClean="0"/>
              <a:t>different</a:t>
            </a:r>
            <a:r>
              <a:rPr lang="fr-FR" sz="2000" dirty="0" smtClean="0"/>
              <a:t> </a:t>
            </a:r>
            <a:r>
              <a:rPr lang="fr-FR" sz="2000" dirty="0" err="1" smtClean="0"/>
              <a:t>policy</a:t>
            </a:r>
            <a:r>
              <a:rPr lang="fr-FR" sz="2000" dirty="0" smtClean="0"/>
              <a:t> </a:t>
            </a:r>
            <a:r>
              <a:rPr lang="fr-FR" sz="2000" dirty="0" err="1" smtClean="0"/>
              <a:t>domains</a:t>
            </a:r>
            <a:r>
              <a:rPr lang="fr-FR" sz="2000" dirty="0" smtClean="0"/>
              <a:t> (consumer protection, </a:t>
            </a:r>
            <a:r>
              <a:rPr lang="fr-FR" sz="2000" dirty="0" err="1" smtClean="0"/>
              <a:t>environmental</a:t>
            </a:r>
            <a:r>
              <a:rPr lang="fr-FR" sz="2000" dirty="0" smtClean="0"/>
              <a:t> protection, </a:t>
            </a:r>
            <a:r>
              <a:rPr lang="fr-FR" sz="2000" dirty="0" err="1" smtClean="0"/>
              <a:t>competition</a:t>
            </a:r>
            <a:r>
              <a:rPr lang="fr-FR" sz="2000" dirty="0" smtClean="0"/>
              <a:t> </a:t>
            </a:r>
            <a:r>
              <a:rPr lang="fr-FR" sz="2000" dirty="0" err="1" smtClean="0"/>
              <a:t>policy</a:t>
            </a:r>
            <a:r>
              <a:rPr lang="fr-FR" sz="2000" dirty="0" smtClean="0"/>
              <a:t>, etc.).</a:t>
            </a:r>
          </a:p>
          <a:p>
            <a:endParaRPr lang="en-US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371B2-9A04-4F9D-A776-94125D142066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2" name="Rectangle 4"/>
          <p:cNvSpPr>
            <a:spLocks noChangeArrowheads="1"/>
          </p:cNvSpPr>
          <p:nvPr/>
        </p:nvSpPr>
        <p:spPr bwMode="auto">
          <a:xfrm>
            <a:off x="323528" y="2505075"/>
            <a:ext cx="8352927" cy="190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marL="1143000" indent="-114300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BE" sz="6000" dirty="0" smtClean="0">
                <a:ea typeface="+mj-ea"/>
                <a:cs typeface="+mj-cs"/>
              </a:rPr>
              <a:t>IV.		Conclusions</a:t>
            </a:r>
            <a:endParaRPr lang="fr-BE" sz="6000" dirty="0">
              <a:ea typeface="+mj-ea"/>
              <a:cs typeface="+mj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BE" sz="6000" b="1" u="sng" dirty="0">
                <a:latin typeface="+mn-lt"/>
                <a:cs typeface="+mn-cs"/>
              </a:rPr>
              <a:t> </a:t>
            </a:r>
            <a:endParaRPr lang="fr-FR" sz="6000" b="1" dirty="0">
              <a:latin typeface="+mn-lt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371B2-9A04-4F9D-A776-94125D142066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Food for thought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301752" y="1593304"/>
            <a:ext cx="8503920" cy="4572000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Public enforcement plays a larger role than private enforcement in competition matters =&gt; contrast with US antitrust law</a:t>
            </a:r>
          </a:p>
          <a:p>
            <a:r>
              <a:rPr lang="en-US" dirty="0" smtClean="0"/>
              <a:t>CAs hold extensive enforcement powers under the competition rules. CAs may deliberately, or accidentally, steer the competition rules beyond their initial remit =&gt; correct regulatory mistakes (IP rights), achieve regulatory purposes (ownership unbundling in energy sector), or simply “</a:t>
            </a:r>
            <a:r>
              <a:rPr lang="en-US" i="1" dirty="0" smtClean="0"/>
              <a:t>show muscle</a:t>
            </a:r>
            <a:r>
              <a:rPr lang="en-US" dirty="0" smtClean="0"/>
              <a:t>” (regulatory competition)</a:t>
            </a:r>
          </a:p>
          <a:p>
            <a:r>
              <a:rPr lang="en-US" dirty="0" smtClean="0"/>
              <a:t>Current enforcement process is very criticized by practitioners, on grounds of rights of defense and fairness issues. </a:t>
            </a:r>
          </a:p>
          <a:p>
            <a:pPr lvl="1"/>
            <a:r>
              <a:rPr lang="en-US" dirty="0" smtClean="0"/>
              <a:t>Are the internal and external checks and balances effective?</a:t>
            </a:r>
          </a:p>
          <a:p>
            <a:pPr lvl="1"/>
            <a:r>
              <a:rPr lang="en-US" dirty="0" smtClean="0"/>
              <a:t>Are fines akin to “criminal” sanctions?</a:t>
            </a:r>
          </a:p>
          <a:p>
            <a:pPr lvl="1"/>
            <a:r>
              <a:rPr lang="en-US" dirty="0" smtClean="0"/>
              <a:t>Will accession to ECHR bring changes?</a:t>
            </a:r>
          </a:p>
          <a:p>
            <a:r>
              <a:rPr lang="en-US" dirty="0" smtClean="0"/>
              <a:t>In private practice, lawyers must often make a choice between CA and/or court =&gt; litigation trade-offs</a:t>
            </a:r>
          </a:p>
          <a:p>
            <a:r>
              <a:rPr lang="en-US" dirty="0" smtClean="0"/>
              <a:t>The interplay between public and private enforcement is complex. Improving the effectiveness of public and private may bring inconsistent results =&gt; leniency v. compensation?</a:t>
            </a:r>
            <a:endParaRPr lang="en-US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371B2-9A04-4F9D-A776-94125D142066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2" name="Rectangle 4"/>
          <p:cNvSpPr>
            <a:spLocks noChangeArrowheads="1"/>
          </p:cNvSpPr>
          <p:nvPr/>
        </p:nvSpPr>
        <p:spPr bwMode="auto">
          <a:xfrm>
            <a:off x="323528" y="2505075"/>
            <a:ext cx="8352927" cy="190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marL="1143000" indent="-114300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BE" sz="6000" dirty="0" err="1" smtClean="0">
                <a:ea typeface="+mj-ea"/>
                <a:cs typeface="+mj-cs"/>
              </a:rPr>
              <a:t>Thank</a:t>
            </a:r>
            <a:r>
              <a:rPr lang="fr-BE" sz="6000" dirty="0" smtClean="0">
                <a:ea typeface="+mj-ea"/>
                <a:cs typeface="+mj-cs"/>
              </a:rPr>
              <a:t> </a:t>
            </a:r>
            <a:r>
              <a:rPr lang="fr-BE" sz="6000" dirty="0" err="1" smtClean="0">
                <a:ea typeface="+mj-ea"/>
                <a:cs typeface="+mj-cs"/>
              </a:rPr>
              <a:t>you</a:t>
            </a:r>
            <a:r>
              <a:rPr lang="fr-BE" sz="6000" dirty="0" smtClean="0">
                <a:ea typeface="+mj-ea"/>
                <a:cs typeface="+mj-cs"/>
              </a:rPr>
              <a:t>!</a:t>
            </a:r>
            <a:endParaRPr lang="fr-BE" sz="6000" dirty="0">
              <a:ea typeface="+mj-ea"/>
              <a:cs typeface="+mj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BE" sz="6000" b="1" u="sng" dirty="0">
                <a:latin typeface="+mn-lt"/>
                <a:cs typeface="+mn-cs"/>
              </a:rPr>
              <a:t> </a:t>
            </a:r>
            <a:endParaRPr lang="fr-FR" sz="6000" b="1" dirty="0">
              <a:latin typeface="+mn-lt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371B2-9A04-4F9D-A776-94125D142066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l">
  <a:themeElements>
    <a:clrScheme name="Civil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l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l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1463</TotalTime>
  <Words>3204</Words>
  <Application>Microsoft Office PowerPoint</Application>
  <PresentationFormat>Affichage à l'écran (4:3)</PresentationFormat>
  <Paragraphs>339</Paragraphs>
  <Slides>40</Slides>
  <Notes>6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40</vt:i4>
      </vt:variant>
    </vt:vector>
  </HeadingPairs>
  <TitlesOfParts>
    <vt:vector size="41" baseType="lpstr">
      <vt:lpstr>Civil</vt:lpstr>
      <vt:lpstr>Public and Private Enforcement of EU Competition Law</vt:lpstr>
      <vt:lpstr>Purpose of the Presentation</vt:lpstr>
      <vt:lpstr>Outline</vt:lpstr>
      <vt:lpstr>Diapositive 4</vt:lpstr>
      <vt:lpstr>Background – The Theory</vt:lpstr>
      <vt:lpstr>Background – The Practice</vt:lpstr>
      <vt:lpstr>Diapositive 7</vt:lpstr>
      <vt:lpstr>Structure</vt:lpstr>
      <vt:lpstr>1. Why? – Rationale for Public Enforcement</vt:lpstr>
      <vt:lpstr>2. Who? – The Creatures of EU Competition Enforcement</vt:lpstr>
      <vt:lpstr>i. Overview of the System</vt:lpstr>
      <vt:lpstr>ii. The European Commission</vt:lpstr>
      <vt:lpstr>ii. The European Commission</vt:lpstr>
      <vt:lpstr>iii. The NCAs</vt:lpstr>
      <vt:lpstr>iii. The NCAs</vt:lpstr>
      <vt:lpstr>iii. The NCAs</vt:lpstr>
      <vt:lpstr>3. How? - The Nature of Public Enforcement Activities</vt:lpstr>
      <vt:lpstr>i. Detection</vt:lpstr>
      <vt:lpstr>ii. Investigation</vt:lpstr>
      <vt:lpstr>ii. Investigation</vt:lpstr>
      <vt:lpstr>ii. Investigation</vt:lpstr>
      <vt:lpstr>ii. Investigation</vt:lpstr>
      <vt:lpstr>iii. Evaluation</vt:lpstr>
      <vt:lpstr>iii. Evaluation</vt:lpstr>
      <vt:lpstr>iv. Decision</vt:lpstr>
      <vt:lpstr>iv. Decision</vt:lpstr>
      <vt:lpstr>iv. Decision</vt:lpstr>
      <vt:lpstr>4. Conclusions</vt:lpstr>
      <vt:lpstr>Diapositive 29</vt:lpstr>
      <vt:lpstr>1. Background</vt:lpstr>
      <vt:lpstr>2. Actual Scope of Private Enforcement</vt:lpstr>
      <vt:lpstr>3. The Future of Private Enforcemen</vt:lpstr>
      <vt:lpstr>3. The Future of Private Enforcement</vt:lpstr>
      <vt:lpstr>3. The Future of Private Enforcement</vt:lpstr>
      <vt:lpstr>3. The Future of Private Enforcement</vt:lpstr>
      <vt:lpstr>3. The Future of Private Enforcement</vt:lpstr>
      <vt:lpstr>4. Current State of Commission’s Proposals</vt:lpstr>
      <vt:lpstr>Diapositive 38</vt:lpstr>
      <vt:lpstr>Food for thought</vt:lpstr>
      <vt:lpstr>Diapositive 40</vt:lpstr>
    </vt:vector>
  </TitlesOfParts>
  <Company>Acer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Valued Acer Customer</dc:creator>
  <cp:lastModifiedBy>Valued Acer Customer</cp:lastModifiedBy>
  <cp:revision>10</cp:revision>
  <dcterms:created xsi:type="dcterms:W3CDTF">2011-05-03T14:47:58Z</dcterms:created>
  <dcterms:modified xsi:type="dcterms:W3CDTF">2011-05-05T13:18:28Z</dcterms:modified>
</cp:coreProperties>
</file>