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1D8BA-1052-4216-85F9-1FD31FF28B04}" type="datetimeFigureOut">
              <a:rPr lang="en-GB" smtClean="0"/>
              <a:t>11/02/2013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C6B18-4ACF-49CB-B8A9-417CFDD6A51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Making sense of Article 101 TFEU</a:t>
            </a:r>
            <a:br>
              <a:rPr lang="en-GB" b="1" dirty="0" smtClean="0"/>
            </a:br>
            <a:r>
              <a:rPr lang="en-GB" sz="4000" b="1" dirty="0" smtClean="0"/>
              <a:t>Economic insights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Pablo Ibanez </a:t>
            </a:r>
            <a:r>
              <a:rPr lang="en-GB" dirty="0" err="1" smtClean="0"/>
              <a:t>Colomo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London School of Economics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What we know and what we do not know about Article 101(1) TFEU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 restriction by object is established in light of the nature and the context of the agreement</a:t>
            </a:r>
          </a:p>
          <a:p>
            <a:pPr lvl="1"/>
            <a:r>
              <a:rPr lang="en-GB" dirty="0" smtClean="0"/>
              <a:t>The subjective intent of the parties is not a decisive factor...</a:t>
            </a:r>
          </a:p>
          <a:p>
            <a:pPr lvl="1"/>
            <a:r>
              <a:rPr lang="en-GB" dirty="0" smtClean="0"/>
              <a:t>...nor is the formal dimension of the restraints (price-fixing, market sharing)</a:t>
            </a:r>
          </a:p>
          <a:p>
            <a:pPr lvl="1"/>
            <a:r>
              <a:rPr lang="en-GB" dirty="0" smtClean="0"/>
              <a:t>How is that different from the assessment of restrictive effects under Article 101(1) TFEU?</a:t>
            </a:r>
          </a:p>
          <a:p>
            <a:pPr lvl="1"/>
            <a:r>
              <a:rPr lang="en-GB" dirty="0" smtClean="0"/>
              <a:t>And from the question of whether the agreement satisfies the conditions of Article 101(3) TFEU?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What we know and what we do not know about Article 101(1) TFEU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The category of object restrictions encapsulates a presumption of some sort</a:t>
            </a:r>
          </a:p>
          <a:p>
            <a:pPr lvl="1"/>
            <a:r>
              <a:rPr lang="en-GB" dirty="0" smtClean="0"/>
              <a:t>...but an agreement may restrict competition by object irrespective of its effects</a:t>
            </a:r>
          </a:p>
          <a:p>
            <a:pPr lvl="1"/>
            <a:r>
              <a:rPr lang="en-GB" dirty="0" smtClean="0"/>
              <a:t>In fact, EU courts examine the restrictive nature of the agreement  (‘by its very nature’)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What we know and what we do not know about Article 101(1) TFEU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pro-competitive aspects of the agreement are not </a:t>
            </a:r>
            <a:r>
              <a:rPr lang="en-GB" smtClean="0"/>
              <a:t>irrelevant under </a:t>
            </a:r>
            <a:r>
              <a:rPr lang="en-GB" dirty="0" smtClean="0"/>
              <a:t>Article 101(1) TFEU</a:t>
            </a:r>
          </a:p>
          <a:p>
            <a:pPr lvl="1"/>
            <a:r>
              <a:rPr lang="en-GB" dirty="0" smtClean="0"/>
              <a:t>This means that some form of balancing must take place under the paragraph (</a:t>
            </a:r>
            <a:r>
              <a:rPr lang="en-GB" i="1" dirty="0" smtClean="0"/>
              <a:t>Metro II</a:t>
            </a:r>
            <a:r>
              <a:rPr lang="en-GB" dirty="0" smtClean="0"/>
              <a:t>)...</a:t>
            </a:r>
          </a:p>
          <a:p>
            <a:pPr lvl="1"/>
            <a:r>
              <a:rPr lang="en-GB" dirty="0" smtClean="0"/>
              <a:t>... but the analysis of these considerations remains relatively ‘abstract’ (</a:t>
            </a:r>
            <a:r>
              <a:rPr lang="en-GB" i="1" dirty="0" err="1" smtClean="0"/>
              <a:t>Mastercard</a:t>
            </a:r>
            <a:r>
              <a:rPr lang="en-GB" dirty="0" smtClean="0"/>
              <a:t>)...</a:t>
            </a:r>
          </a:p>
          <a:p>
            <a:pPr lvl="1"/>
            <a:r>
              <a:rPr lang="en-GB" dirty="0" smtClean="0"/>
              <a:t>...and has to be different from the assessment of agreements under Article 101(3) TFEU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is a restriction by object?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Is not it all about the plausibility of an efficiency explanation for a restraint?</a:t>
            </a:r>
          </a:p>
          <a:p>
            <a:pPr lvl="1"/>
            <a:r>
              <a:rPr lang="en-GB" dirty="0" smtClean="0"/>
              <a:t>Analysis of the nature and context of the agreement = plausibility of the explanation</a:t>
            </a:r>
          </a:p>
          <a:p>
            <a:pPr lvl="1"/>
            <a:r>
              <a:rPr lang="en-GB" dirty="0" smtClean="0"/>
              <a:t>The form of the restraint (price-fixing, market sharing) is as such irrelevant</a:t>
            </a:r>
          </a:p>
          <a:p>
            <a:pPr lvl="1"/>
            <a:r>
              <a:rPr lang="en-GB" dirty="0" smtClean="0"/>
              <a:t>Absent a plausible efficiency explanation, anticompetitive intent can safely be presumed</a:t>
            </a:r>
          </a:p>
          <a:p>
            <a:pPr lvl="1"/>
            <a:r>
              <a:rPr lang="en-GB" dirty="0" smtClean="0"/>
              <a:t>Likewise, it is </a:t>
            </a:r>
            <a:r>
              <a:rPr lang="en-GB" b="1" i="1" dirty="0" smtClean="0"/>
              <a:t>presumed</a:t>
            </a:r>
            <a:r>
              <a:rPr lang="en-GB" dirty="0" smtClean="0"/>
              <a:t> that the agreement </a:t>
            </a:r>
            <a:r>
              <a:rPr lang="en-GB" b="1" i="1" dirty="0" smtClean="0"/>
              <a:t>does not have pro-competitive effects</a:t>
            </a:r>
            <a:r>
              <a:rPr lang="en-GB" dirty="0" smtClean="0"/>
              <a:t>, not the opposite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is a restriction by object?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case law can be systematised in light of this interpretation</a:t>
            </a:r>
          </a:p>
          <a:p>
            <a:pPr lvl="1"/>
            <a:r>
              <a:rPr lang="en-GB" dirty="0" smtClean="0"/>
              <a:t>Systematic assessment of the rationale behind the agreement (</a:t>
            </a:r>
            <a:r>
              <a:rPr lang="en-GB" i="1" dirty="0" err="1" smtClean="0"/>
              <a:t>Nungesser</a:t>
            </a:r>
            <a:r>
              <a:rPr lang="en-GB" dirty="0" smtClean="0"/>
              <a:t>, </a:t>
            </a:r>
            <a:r>
              <a:rPr lang="en-GB" i="1" dirty="0" err="1" smtClean="0"/>
              <a:t>Pronuptia</a:t>
            </a:r>
            <a:r>
              <a:rPr lang="en-GB" dirty="0" smtClean="0"/>
              <a:t>, </a:t>
            </a:r>
            <a:r>
              <a:rPr lang="en-GB" i="1" dirty="0" err="1" smtClean="0"/>
              <a:t>Delimitis</a:t>
            </a:r>
            <a:r>
              <a:rPr lang="en-GB" dirty="0" smtClean="0"/>
              <a:t>...)</a:t>
            </a:r>
          </a:p>
          <a:p>
            <a:pPr lvl="1"/>
            <a:r>
              <a:rPr lang="en-GB" dirty="0" smtClean="0"/>
              <a:t>Influence of the context on the conclusions (</a:t>
            </a:r>
            <a:r>
              <a:rPr lang="en-GB" i="1" dirty="0" smtClean="0"/>
              <a:t>John Deere</a:t>
            </a:r>
            <a:r>
              <a:rPr lang="en-GB" dirty="0" smtClean="0"/>
              <a:t> vs. </a:t>
            </a:r>
            <a:r>
              <a:rPr lang="en-GB" i="1" dirty="0" err="1" smtClean="0"/>
              <a:t>Asnef</a:t>
            </a:r>
            <a:r>
              <a:rPr lang="en-GB" i="1" dirty="0" smtClean="0"/>
              <a:t>-Equifax</a:t>
            </a:r>
            <a:r>
              <a:rPr lang="en-GB" dirty="0" smtClean="0"/>
              <a:t> vs. </a:t>
            </a:r>
            <a:r>
              <a:rPr lang="en-GB" i="1" dirty="0" smtClean="0"/>
              <a:t>T-Mobile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Recent prominence of the rhetoric of ‘objective justification’ (</a:t>
            </a:r>
            <a:r>
              <a:rPr lang="en-GB" i="1" dirty="0" smtClean="0"/>
              <a:t>Pierre Fabre</a:t>
            </a:r>
            <a:r>
              <a:rPr lang="en-GB" dirty="0" smtClean="0"/>
              <a:t>)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is a restriction by object?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This interpretation needs to be qualified in some cases</a:t>
            </a:r>
          </a:p>
          <a:p>
            <a:pPr lvl="1"/>
            <a:r>
              <a:rPr lang="en-GB" dirty="0" smtClean="0"/>
              <a:t>Market integration: the test seems to become one of necessity (vs. plausibility): </a:t>
            </a:r>
            <a:r>
              <a:rPr lang="en-GB" i="1" dirty="0" err="1" smtClean="0"/>
              <a:t>Coditel</a:t>
            </a:r>
            <a:r>
              <a:rPr lang="en-GB" i="1" dirty="0" smtClean="0"/>
              <a:t> II</a:t>
            </a:r>
            <a:r>
              <a:rPr lang="en-GB" dirty="0" smtClean="0"/>
              <a:t>, </a:t>
            </a:r>
            <a:r>
              <a:rPr lang="en-GB" i="1" dirty="0" err="1" smtClean="0"/>
              <a:t>Erauw</a:t>
            </a:r>
            <a:endParaRPr lang="en-GB" i="1" dirty="0" smtClean="0"/>
          </a:p>
          <a:p>
            <a:pPr lvl="1"/>
            <a:r>
              <a:rPr lang="en-GB" dirty="0" smtClean="0"/>
              <a:t>Vertical price-fixing seems to be examined in a different light (</a:t>
            </a:r>
            <a:r>
              <a:rPr lang="en-GB" i="1" dirty="0" err="1" smtClean="0"/>
              <a:t>Binon</a:t>
            </a:r>
            <a:r>
              <a:rPr lang="en-GB" dirty="0" smtClean="0"/>
              <a:t>, </a:t>
            </a:r>
            <a:r>
              <a:rPr lang="en-GB" i="1" dirty="0" err="1" smtClean="0"/>
              <a:t>Pronuptia</a:t>
            </a:r>
            <a:r>
              <a:rPr lang="en-GB" dirty="0"/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Assessing restrictions by effect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pro-competitive dimension of the agreement is relevant to establish its nature</a:t>
            </a:r>
          </a:p>
          <a:p>
            <a:pPr lvl="1"/>
            <a:r>
              <a:rPr lang="en-GB" dirty="0" smtClean="0"/>
              <a:t>Efficiency gains are not quantified nor balanced against negative effects under Article 101(1) TFEU</a:t>
            </a:r>
          </a:p>
          <a:p>
            <a:pPr lvl="1"/>
            <a:r>
              <a:rPr lang="en-GB" dirty="0" smtClean="0"/>
              <a:t>Any balancing under Article 101(1) TFEU is thus based on presumptions (</a:t>
            </a:r>
            <a:r>
              <a:rPr lang="en-GB" i="1" dirty="0" err="1" smtClean="0"/>
              <a:t>Mastercard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Again, some support in the case law:</a:t>
            </a:r>
          </a:p>
          <a:p>
            <a:pPr lvl="2"/>
            <a:r>
              <a:rPr lang="en-GB" i="1" dirty="0" smtClean="0"/>
              <a:t>Metro I</a:t>
            </a:r>
            <a:r>
              <a:rPr lang="en-GB" dirty="0" smtClean="0"/>
              <a:t>,</a:t>
            </a:r>
            <a:r>
              <a:rPr lang="en-GB" i="1" dirty="0" smtClean="0"/>
              <a:t> Metro II </a:t>
            </a:r>
            <a:r>
              <a:rPr lang="en-GB" dirty="0" smtClean="0"/>
              <a:t>and selective distribution</a:t>
            </a:r>
          </a:p>
          <a:p>
            <a:pPr lvl="2"/>
            <a:r>
              <a:rPr lang="en-GB" i="1" dirty="0" err="1" smtClean="0"/>
              <a:t>Gottrup-Klim</a:t>
            </a:r>
            <a:r>
              <a:rPr lang="en-GB" i="1" dirty="0" smtClean="0"/>
              <a:t> </a:t>
            </a:r>
            <a:r>
              <a:rPr lang="en-GB" dirty="0" smtClean="0"/>
              <a:t>and</a:t>
            </a:r>
            <a:r>
              <a:rPr lang="en-GB" i="1" dirty="0" smtClean="0"/>
              <a:t> </a:t>
            </a:r>
            <a:r>
              <a:rPr lang="en-GB" i="1" dirty="0" err="1" smtClean="0"/>
              <a:t>Wouters</a:t>
            </a:r>
            <a:endParaRPr lang="en-GB" i="1" dirty="0" smtClean="0"/>
          </a:p>
          <a:p>
            <a:pPr lvl="2"/>
            <a:endParaRPr lang="en-GB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role for Article 101(3) TFEU?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 explicit quantification of efficiency gains would be relevant where:</a:t>
            </a:r>
          </a:p>
          <a:p>
            <a:pPr lvl="1"/>
            <a:r>
              <a:rPr lang="en-GB" dirty="0" smtClean="0"/>
              <a:t>Restraints that cannot be plausibly explained on efficiency grounds (</a:t>
            </a:r>
            <a:r>
              <a:rPr lang="en-GB" i="1" dirty="0" smtClean="0"/>
              <a:t>BIDS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Agreements with the potential to have serious anticompetitive effects (</a:t>
            </a:r>
            <a:r>
              <a:rPr lang="en-GB" i="1" dirty="0" err="1" smtClean="0"/>
              <a:t>Interbrew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Agreements restricting parallel trade (</a:t>
            </a:r>
            <a:r>
              <a:rPr lang="en-GB" i="1" dirty="0" err="1" smtClean="0"/>
              <a:t>Glaxo</a:t>
            </a:r>
            <a:r>
              <a:rPr lang="en-GB" i="1" dirty="0"/>
              <a:t> </a:t>
            </a:r>
            <a:r>
              <a:rPr lang="en-GB" i="1" dirty="0" smtClean="0"/>
              <a:t>Spain</a:t>
            </a:r>
            <a:r>
              <a:rPr lang="en-GB" dirty="0" smtClean="0"/>
              <a:t>) or providing for RPM (Guidelines)</a:t>
            </a:r>
          </a:p>
          <a:p>
            <a:r>
              <a:rPr lang="en-GB" dirty="0" smtClean="0"/>
              <a:t>Compare: efficiencies in merger control and objective justification under Article 102 TFEU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564</Words>
  <Application>Microsoft Office PowerPoint</Application>
  <PresentationFormat>On-screen Show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Making sense of Article 101 TFEU Economic insights</vt:lpstr>
      <vt:lpstr>What we know and what we do not know about Article 101(1) TFEU</vt:lpstr>
      <vt:lpstr>What we know and what we do not know about Article 101(1) TFEU</vt:lpstr>
      <vt:lpstr>What we know and what we do not know about Article 101(1) TFEU</vt:lpstr>
      <vt:lpstr>What is a restriction by object?</vt:lpstr>
      <vt:lpstr>What is a restriction by object?</vt:lpstr>
      <vt:lpstr>What is a restriction by object?</vt:lpstr>
      <vt:lpstr>Assessing restrictions by effect</vt:lpstr>
      <vt:lpstr>What role for Article 101(3) TFEU?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sense of Article 101 TFEU Economic insights</dc:title>
  <dc:creator>Pablo</dc:creator>
  <cp:lastModifiedBy>Administrator</cp:lastModifiedBy>
  <cp:revision>16</cp:revision>
  <dcterms:created xsi:type="dcterms:W3CDTF">2013-02-01T07:44:25Z</dcterms:created>
  <dcterms:modified xsi:type="dcterms:W3CDTF">2013-02-11T15:37:54Z</dcterms:modified>
</cp:coreProperties>
</file>