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docProps/custom.xml" ContentType="application/vnd.openxmlformats-officedocument.custom-properties+xml"/>
  <Default Extension="doc" ContentType="application/msword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87" r:id="rId3"/>
    <p:sldMasterId id="2147483702" r:id="rId4"/>
  </p:sldMasterIdLst>
  <p:notesMasterIdLst>
    <p:notesMasterId r:id="rId13"/>
  </p:notesMasterIdLst>
  <p:sldIdLst>
    <p:sldId id="256" r:id="rId5"/>
    <p:sldId id="259" r:id="rId6"/>
    <p:sldId id="260" r:id="rId7"/>
    <p:sldId id="261" r:id="rId8"/>
    <p:sldId id="262" r:id="rId9"/>
    <p:sldId id="263" r:id="rId10"/>
    <p:sldId id="264" r:id="rId11"/>
    <p:sldId id="258" r:id="rId1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09BA216-EBA1-422D-A9C0-2DF441751353}" type="datetimeFigureOut">
              <a:rPr lang="en-US" smtClean="0"/>
              <a:pPr/>
              <a:t>10/14/2014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431657B-65C3-48C9-82A8-08184448243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85F7E-4BE4-48E7-B20A-2EC6C0ADA2E4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gi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2.v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.doc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3.v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4.doc"/><Relationship Id="rId2" Type="http://schemas.openxmlformats.org/officeDocument/2006/relationships/slideMaster" Target="../slideMasters/slideMaster4.xml"/><Relationship Id="rId1" Type="http://schemas.openxmlformats.org/officeDocument/2006/relationships/vmlDrawing" Target="../drawings/vmlDrawing4.v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- ONSCREEN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527050" y="4419600"/>
            <a:ext cx="8089900" cy="10668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 altLang="zh-CN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27050" y="5715000"/>
            <a:ext cx="8089900" cy="990600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en-US" altLang="zh-CN" smtClean="0"/>
              <a:t>Click to edit Master subtitle style</a:t>
            </a:r>
            <a:endParaRPr lang="en-US" altLang="zh-CN" dirty="0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0" y="2514600"/>
            <a:ext cx="91440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dist">
              <a:spcBef>
                <a:spcPct val="150000"/>
              </a:spcBef>
            </a:pPr>
            <a:r>
              <a:rPr lang="en-GB" altLang="en-GB" sz="600" dirty="0" smtClean="0">
                <a:solidFill>
                  <a:schemeClr val="tx2"/>
                </a:solidFill>
                <a:latin typeface="Arial" charset="0"/>
              </a:rPr>
              <a:t>BEIJING  BOSTON  BRUSSELS  CHICAGO  DALLAS  GENEVA  HONG KONG  HOUSTON  LONDON  LOS ANGELES  NEW YORK  PALO ALTO  SAN FRANCISCO  SHANGHAI  SINGAPORE  SYDNEY  TOKYO  WASHINGTON, D.C.</a:t>
            </a:r>
            <a:endParaRPr lang="en-GB" altLang="en-GB" sz="600" dirty="0">
              <a:solidFill>
                <a:schemeClr val="tx2"/>
              </a:solidFill>
              <a:latin typeface="Arial" charset="0"/>
            </a:endParaRPr>
          </a:p>
        </p:txBody>
      </p:sp>
      <p:pic>
        <p:nvPicPr>
          <p:cNvPr id="8" name="Picture 7" descr="Land-A4-Europe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748286"/>
            <a:ext cx="9144000" cy="1361428"/>
          </a:xfrm>
          <a:prstGeom prst="rect">
            <a:avLst/>
          </a:prstGeom>
        </p:spPr>
      </p:pic>
      <p:pic>
        <p:nvPicPr>
          <p:cNvPr id="9" name="Picture 8" descr="SALLP_7469-RGB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596916"/>
            <a:ext cx="4087368" cy="107948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- MARKETING POLY COVER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527050" y="4419600"/>
            <a:ext cx="8089900" cy="10668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 altLang="zh-CN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27050" y="5715000"/>
            <a:ext cx="8089900" cy="990600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en-US" altLang="zh-CN" smtClean="0"/>
              <a:t>Click to edit Master subtitle style</a:t>
            </a:r>
            <a:endParaRPr lang="en-US" altLang="zh-CN" dirty="0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0" y="2514600"/>
            <a:ext cx="91440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dist">
              <a:spcBef>
                <a:spcPct val="150000"/>
              </a:spcBef>
            </a:pPr>
            <a:r>
              <a:rPr lang="en-GB" altLang="en-GB" sz="600" dirty="0" smtClean="0">
                <a:solidFill>
                  <a:schemeClr val="tx2"/>
                </a:solidFill>
                <a:latin typeface="Arial" charset="0"/>
              </a:rPr>
              <a:t>BEIJING  BOSTON  BRUSSELS  CHICAGO  DALLAS  GENEVA  HONG KONG  HOUSTON  LONDON  LOS ANGELES  NEW YORK  PALO ALTO  SAN FRANCISCO  SHANGHAI  SINGAPORE  SYDNEY  TOKYO  WASHINGTON, D.C.</a:t>
            </a:r>
            <a:endParaRPr lang="en-GB" altLang="en-GB" sz="600" dirty="0">
              <a:solidFill>
                <a:schemeClr val="tx2"/>
              </a:solidFill>
              <a:latin typeface="Arial" charset="0"/>
            </a:endParaRPr>
          </a:p>
        </p:txBody>
      </p:sp>
      <p:pic>
        <p:nvPicPr>
          <p:cNvPr id="9" name="Picture 9" descr="Land-A4-European"/>
          <p:cNvPicPr>
            <a:picLocks noChangeAspect="1" noChangeArrowheads="1"/>
          </p:cNvPicPr>
          <p:nvPr/>
        </p:nvPicPr>
        <p:blipFill>
          <a:blip r:embed="rId2" cstate="print">
            <a:lum bright="30000" contrast="-50000"/>
          </a:blip>
          <a:srcRect/>
          <a:stretch>
            <a:fillRect/>
          </a:stretch>
        </p:blipFill>
        <p:spPr bwMode="auto">
          <a:xfrm>
            <a:off x="0" y="2747963"/>
            <a:ext cx="9140825" cy="1360487"/>
          </a:xfrm>
          <a:prstGeom prst="rect">
            <a:avLst/>
          </a:prstGeom>
          <a:noFill/>
        </p:spPr>
      </p:pic>
      <p:pic>
        <p:nvPicPr>
          <p:cNvPr id="10" name="Picture 11" descr="SALLP_LINE-PMS293_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33925" y="593725"/>
            <a:ext cx="408622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290181D-D813-4BFA-82A7-1BC90DFD73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200" b="0" cap="none" baseline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290181D-D813-4BFA-82A7-1BC90DFD73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825" y="1447800"/>
            <a:ext cx="4014788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447800"/>
            <a:ext cx="4014787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290181D-D813-4BFA-82A7-1BC90DFD73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290181D-D813-4BFA-82A7-1BC90DFD73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290181D-D813-4BFA-82A7-1BC90DFD73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290181D-D813-4BFA-82A7-1BC90DFD73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62050"/>
          </a:xfrm>
        </p:spPr>
        <p:txBody>
          <a:bodyPr anchor="b"/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47800"/>
            <a:ext cx="5111750" cy="4678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290181D-D813-4BFA-82A7-1BC90DFD73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290181D-D813-4BFA-82A7-1BC90DFD73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290181D-D813-4BFA-82A7-1BC90DFD73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2100" y="152400"/>
            <a:ext cx="20447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825" y="152400"/>
            <a:ext cx="5984875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290181D-D813-4BFA-82A7-1BC90DFD73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orld Offic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1"/>
          <p:cNvSpPr>
            <a:spLocks noChangeArrowheads="1"/>
          </p:cNvSpPr>
          <p:nvPr/>
        </p:nvSpPr>
        <p:spPr bwMode="auto">
          <a:xfrm>
            <a:off x="3200400" y="411163"/>
            <a:ext cx="26987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hlink"/>
                </a:solidFill>
                <a:latin typeface="Book Antiqua" pitchFamily="18" charset="0"/>
              </a:rPr>
              <a:t>World Offices</a:t>
            </a:r>
          </a:p>
        </p:txBody>
      </p:sp>
      <p:graphicFrame>
        <p:nvGraphicFramePr>
          <p:cNvPr id="95238" name="Object 6"/>
          <p:cNvGraphicFramePr>
            <a:graphicFrameLocks noChangeAspect="1"/>
          </p:cNvGraphicFramePr>
          <p:nvPr/>
        </p:nvGraphicFramePr>
        <p:xfrm>
          <a:off x="682625" y="1347788"/>
          <a:ext cx="7932738" cy="5495925"/>
        </p:xfrm>
        <a:graphic>
          <a:graphicData uri="http://schemas.openxmlformats.org/presentationml/2006/ole">
            <p:oleObj spid="_x0000_s1026" name="Document" r:id="rId3" imgW="8646543" imgH="5978489" progId="Word.Document.8">
              <p:embed/>
            </p:oleObj>
          </a:graphicData>
        </a:graphic>
      </p:graphicFrame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>
          <a:gsLst>
            <a:gs pos="0">
              <a:srgbClr val="003366"/>
            </a:gs>
            <a:gs pos="50000">
              <a:srgbClr val="0000CC"/>
            </a:gs>
            <a:gs pos="100000">
              <a:srgbClr val="0000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527050" y="4419600"/>
            <a:ext cx="8089900" cy="10668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 altLang="zh-CN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27050" y="5715000"/>
            <a:ext cx="8089900" cy="990600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en-US" altLang="zh-CN" smtClean="0"/>
              <a:t>Click to edit Master subtitle style</a:t>
            </a:r>
            <a:endParaRPr lang="en-US" altLang="zh-CN" dirty="0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0" y="2514600"/>
            <a:ext cx="91440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dist">
              <a:spcBef>
                <a:spcPct val="150000"/>
              </a:spcBef>
            </a:pPr>
            <a:r>
              <a:rPr lang="en-GB" altLang="en-GB" sz="600" dirty="0" smtClean="0">
                <a:solidFill>
                  <a:schemeClr val="tx2"/>
                </a:solidFill>
                <a:latin typeface="Arial" charset="0"/>
              </a:rPr>
              <a:t>BEIJING  BOSTON  BRUSSELS  CHICAGO  DALLAS  GENEVA  HONG KONG  HOUSTON  LONDON  LOS ANGELES  NEW YORK  PALO ALTO  SAN FRANCISCO  SHANGHAI  SINGAPORE  SYDNEY  TOKYO  WASHINGTON, D.C.</a:t>
            </a:r>
            <a:endParaRPr lang="en-GB" altLang="en-GB" sz="600" dirty="0">
              <a:solidFill>
                <a:schemeClr val="tx2"/>
              </a:solidFill>
              <a:latin typeface="Arial" charset="0"/>
            </a:endParaRPr>
          </a:p>
        </p:txBody>
      </p:sp>
      <p:pic>
        <p:nvPicPr>
          <p:cNvPr id="7" name="Picture 6" descr="SALLP_WHITE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 bwMode="black">
          <a:xfrm>
            <a:off x="4736592" y="594360"/>
            <a:ext cx="4087598" cy="1078992"/>
          </a:xfrm>
          <a:prstGeom prst="rect">
            <a:avLst/>
          </a:prstGeom>
        </p:spPr>
      </p:pic>
      <p:pic>
        <p:nvPicPr>
          <p:cNvPr id="8" name="Picture 7" descr="Land-A4-European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2748286"/>
            <a:ext cx="9144000" cy="13614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25AA7E-07EA-4583-AD27-FCAE5590DDD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200" b="0" cap="none" baseline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FAFC30-39B6-4C10-AB16-87FB23AD1BF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825" y="1447800"/>
            <a:ext cx="4014788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447800"/>
            <a:ext cx="4014787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5585DF7-52B6-4363-8C01-D4DCECD80A6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0EF5C60-5E6E-484A-9161-148B2330AA7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13F9A75-3C8D-427C-910C-829858C4D67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2D3C6FF-E95B-4589-AF19-1802E4C468F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62050"/>
          </a:xfrm>
        </p:spPr>
        <p:txBody>
          <a:bodyPr anchor="b"/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47800"/>
            <a:ext cx="5111750" cy="4678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1284740-178E-40FF-8493-12D9837F300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1C4F0F9-7988-4ED1-9F18-87EDB2ADC6F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78BB767-CB69-4A6A-A3A7-8F76D1EB8A2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2100" y="152400"/>
            <a:ext cx="20447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825" y="152400"/>
            <a:ext cx="5984875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29355B-5B54-433E-A555-FBF4920B5DC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 Offic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1"/>
          <p:cNvSpPr>
            <a:spLocks noChangeArrowheads="1"/>
          </p:cNvSpPr>
          <p:nvPr userDrawn="1"/>
        </p:nvSpPr>
        <p:spPr bwMode="auto">
          <a:xfrm>
            <a:off x="3200400" y="411163"/>
            <a:ext cx="26987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hlink"/>
                </a:solidFill>
                <a:latin typeface="Book Antiqua" pitchFamily="18" charset="0"/>
              </a:rPr>
              <a:t>World Offices</a:t>
            </a:r>
          </a:p>
        </p:txBody>
      </p:sp>
      <p:graphicFrame>
        <p:nvGraphicFramePr>
          <p:cNvPr id="121861" name="Object 5"/>
          <p:cNvGraphicFramePr>
            <a:graphicFrameLocks noChangeAspect="1"/>
          </p:cNvGraphicFramePr>
          <p:nvPr/>
        </p:nvGraphicFramePr>
        <p:xfrm>
          <a:off x="682625" y="1347788"/>
          <a:ext cx="7932738" cy="5495925"/>
        </p:xfrm>
        <a:graphic>
          <a:graphicData uri="http://schemas.openxmlformats.org/presentationml/2006/ole">
            <p:oleObj spid="_x0000_s2050" name="Document" r:id="rId3" imgW="8646543" imgH="5977049" progId="Word.Document.8">
              <p:embed/>
            </p:oleObj>
          </a:graphicData>
        </a:graphic>
      </p:graphicFrame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- ONSCREEN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527050" y="4419600"/>
            <a:ext cx="8089900" cy="1066800"/>
          </a:xfrm>
        </p:spPr>
        <p:txBody>
          <a:bodyPr/>
          <a:lstStyle>
            <a:lvl1pPr algn="l">
              <a:defRPr>
                <a:solidFill>
                  <a:srgbClr val="0079BC"/>
                </a:solidFill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en-US" altLang="zh-CN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27050" y="5715000"/>
            <a:ext cx="8089900" cy="990600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en-US" altLang="zh-CN" smtClean="0"/>
              <a:t>Click to edit Master subtitle style</a:t>
            </a:r>
            <a:endParaRPr lang="en-US" altLang="zh-CN" dirty="0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0" y="2514600"/>
            <a:ext cx="91440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dist">
              <a:spcBef>
                <a:spcPct val="150000"/>
              </a:spcBef>
            </a:pPr>
            <a:r>
              <a:rPr lang="en-GB" altLang="en-GB" sz="600" dirty="0" smtClean="0">
                <a:solidFill>
                  <a:schemeClr val="tx2"/>
                </a:solidFill>
                <a:latin typeface="Arial" charset="0"/>
              </a:rPr>
              <a:t>BEIJING  BOSTON  BRUSSELS  CHICAGO  DALLAS  GENEVA  HONG KONG  HOUSTON  LONDON  LOS ANGELES  NEW YORK  PALO ALTO  SAN FRANCISCO  SHANGHAI  SINGAPORE  SYDNEY  TOKYO  WASHINGTON, D.C.</a:t>
            </a:r>
            <a:endParaRPr lang="en-GB" altLang="en-GB" sz="600" dirty="0">
              <a:solidFill>
                <a:schemeClr val="tx2"/>
              </a:solidFill>
              <a:latin typeface="Arial" charset="0"/>
            </a:endParaRPr>
          </a:p>
        </p:txBody>
      </p:sp>
      <p:pic>
        <p:nvPicPr>
          <p:cNvPr id="7" name="Picture 6" descr="Land-A4-Europea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2748286"/>
            <a:ext cx="9144000" cy="1361428"/>
          </a:xfrm>
          <a:prstGeom prst="rect">
            <a:avLst/>
          </a:prstGeom>
        </p:spPr>
      </p:pic>
      <p:pic>
        <p:nvPicPr>
          <p:cNvPr id="8" name="Picture 7" descr="SALLP_7469-RGB.gi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724400" y="596916"/>
            <a:ext cx="4087368" cy="107948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- MARKETING POLY COVER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527050" y="4419600"/>
            <a:ext cx="8089900" cy="1066800"/>
          </a:xfrm>
        </p:spPr>
        <p:txBody>
          <a:bodyPr/>
          <a:lstStyle>
            <a:lvl1pPr algn="l">
              <a:defRPr>
                <a:solidFill>
                  <a:srgbClr val="0079BC"/>
                </a:solidFill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en-US" altLang="zh-CN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27050" y="5715000"/>
            <a:ext cx="8089900" cy="990600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en-US" altLang="zh-CN" smtClean="0"/>
              <a:t>Click to edit Master subtitle style</a:t>
            </a:r>
            <a:endParaRPr lang="en-US" altLang="zh-CN" dirty="0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0" y="2514600"/>
            <a:ext cx="91440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dist">
              <a:spcBef>
                <a:spcPct val="150000"/>
              </a:spcBef>
            </a:pPr>
            <a:r>
              <a:rPr lang="en-GB" altLang="en-GB" sz="600" dirty="0" smtClean="0">
                <a:solidFill>
                  <a:schemeClr val="tx2"/>
                </a:solidFill>
                <a:latin typeface="Arial" charset="0"/>
              </a:rPr>
              <a:t>BEIJING  BOSTON  BRUSSELS  CHICAGO  DALLAS  GENEVA  HONG KONG  HOUSTON  LONDON  LOS ANGELES  NEW YORK  PALO ALTO  SAN FRANCISCO  SHANGHAI  SINGAPORE  SYDNEY  TOKYO  WASHINGTON, D.C.</a:t>
            </a:r>
            <a:endParaRPr lang="en-GB" altLang="en-GB" sz="600" dirty="0">
              <a:solidFill>
                <a:schemeClr val="tx2"/>
              </a:solidFill>
              <a:latin typeface="Arial" charset="0"/>
            </a:endParaRPr>
          </a:p>
        </p:txBody>
      </p:sp>
      <p:pic>
        <p:nvPicPr>
          <p:cNvPr id="8" name="Picture 9" descr="Land-A4-European"/>
          <p:cNvPicPr>
            <a:picLocks noChangeAspect="1" noChangeArrowheads="1"/>
          </p:cNvPicPr>
          <p:nvPr userDrawn="1"/>
        </p:nvPicPr>
        <p:blipFill>
          <a:blip r:embed="rId2" cstate="print">
            <a:lum bright="30000" contrast="-50000"/>
          </a:blip>
          <a:srcRect/>
          <a:stretch>
            <a:fillRect/>
          </a:stretch>
        </p:blipFill>
        <p:spPr bwMode="auto">
          <a:xfrm>
            <a:off x="0" y="2747963"/>
            <a:ext cx="9140825" cy="1360487"/>
          </a:xfrm>
          <a:prstGeom prst="rect">
            <a:avLst/>
          </a:prstGeom>
          <a:noFill/>
        </p:spPr>
      </p:pic>
      <p:pic>
        <p:nvPicPr>
          <p:cNvPr id="9" name="Picture 11" descr="SALLP_LINE-PMS293_25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33925" y="593725"/>
            <a:ext cx="408622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25AA7E-07EA-4583-AD27-FCAE5590DDD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200" b="0" cap="none" baseline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FAFC30-39B6-4C10-AB16-87FB23AD1BF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825" y="1447800"/>
            <a:ext cx="4014788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447800"/>
            <a:ext cx="4014787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5585DF7-52B6-4363-8C01-D4DCECD80A6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0EF5C60-5E6E-484A-9161-148B2330AA7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13F9A75-3C8D-427C-910C-829858C4D67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2D3C6FF-E95B-4589-AF19-1802E4C468F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arketing B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2D3C6FF-E95B-4589-AF19-1802E4C468FF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3" name="Line 5"/>
          <p:cNvSpPr>
            <a:spLocks noChangeShapeType="1"/>
          </p:cNvSpPr>
          <p:nvPr userDrawn="1"/>
        </p:nvSpPr>
        <p:spPr bwMode="white">
          <a:xfrm flipV="1">
            <a:off x="457200" y="1295400"/>
            <a:ext cx="82296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62050"/>
          </a:xfrm>
        </p:spPr>
        <p:txBody>
          <a:bodyPr anchor="ctr" anchorCtr="0"/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47800"/>
            <a:ext cx="5111750" cy="4678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1284740-178E-40FF-8493-12D9837F300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95262"/>
            <a:ext cx="5486400" cy="11001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82880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1C4F0F9-7988-4ED1-9F18-87EDB2ADC6F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78BB767-CB69-4A6A-A3A7-8F76D1EB8A2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2100" y="1295400"/>
            <a:ext cx="2044700" cy="4724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825" y="1295400"/>
            <a:ext cx="5984875" cy="4724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29355B-5B54-433E-A555-FBF4920B5DC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 Offic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5"/>
          <p:cNvSpPr>
            <a:spLocks noChangeArrowheads="1"/>
          </p:cNvSpPr>
          <p:nvPr userDrawn="1"/>
        </p:nvSpPr>
        <p:spPr bwMode="auto">
          <a:xfrm>
            <a:off x="512763" y="152400"/>
            <a:ext cx="2852737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/>
            <a:r>
              <a:rPr lang="en-US" altLang="zh-CN" sz="2800" dirty="0">
                <a:solidFill>
                  <a:schemeClr val="tx2"/>
                </a:solidFill>
                <a:latin typeface="Arial" pitchFamily="34" charset="0"/>
                <a:ea typeface="宋体" charset="-122"/>
                <a:cs typeface="Arial" pitchFamily="34" charset="0"/>
              </a:rPr>
              <a:t>World Offices</a:t>
            </a:r>
          </a:p>
        </p:txBody>
      </p:sp>
      <p:sp>
        <p:nvSpPr>
          <p:cNvPr id="5" name="Rectangle 4"/>
          <p:cNvSpPr/>
          <p:nvPr userDrawn="1"/>
        </p:nvSpPr>
        <p:spPr bwMode="white">
          <a:xfrm>
            <a:off x="838200" y="6400800"/>
            <a:ext cx="63246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Garamond" pitchFamily="18" charset="0"/>
              <a:cs typeface="Arial" charset="0"/>
            </a:endParaRPr>
          </a:p>
        </p:txBody>
      </p:sp>
      <p:graphicFrame>
        <p:nvGraphicFramePr>
          <p:cNvPr id="108551" name="Object 7"/>
          <p:cNvGraphicFramePr>
            <a:graphicFrameLocks noChangeAspect="1"/>
          </p:cNvGraphicFramePr>
          <p:nvPr/>
        </p:nvGraphicFramePr>
        <p:xfrm>
          <a:off x="606425" y="1511300"/>
          <a:ext cx="7931150" cy="5495925"/>
        </p:xfrm>
        <a:graphic>
          <a:graphicData uri="http://schemas.openxmlformats.org/presentationml/2006/ole">
            <p:oleObj spid="_x0000_s3074" name="Document" r:id="rId3" imgW="8646543" imgH="5977049" progId="Word.Document.8">
              <p:embed/>
            </p:oleObj>
          </a:graphicData>
        </a:graphic>
      </p:graphicFrame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- ONSCREEN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527050" y="4419600"/>
            <a:ext cx="8089900" cy="10668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 altLang="zh-CN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27050" y="5715000"/>
            <a:ext cx="8089900" cy="990600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en-US" altLang="zh-CN" smtClean="0"/>
              <a:t>Click to edit Master subtitle style</a:t>
            </a:r>
            <a:endParaRPr lang="en-US" altLang="zh-CN" dirty="0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0" y="2514600"/>
            <a:ext cx="91440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dist">
              <a:spcBef>
                <a:spcPct val="150000"/>
              </a:spcBef>
            </a:pPr>
            <a:r>
              <a:rPr lang="en-GB" altLang="en-GB" sz="600" dirty="0" smtClean="0">
                <a:solidFill>
                  <a:schemeClr val="tx2"/>
                </a:solidFill>
                <a:latin typeface="Arial" charset="0"/>
              </a:rPr>
              <a:t>BEIJING  BOSTON  BRUSSELS  CHICAGO  DALLAS </a:t>
            </a:r>
            <a:r>
              <a:rPr lang="en-GB" altLang="en-GB" sz="600" baseline="0" dirty="0" smtClean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GB" altLang="en-GB" sz="600" dirty="0" smtClean="0">
                <a:solidFill>
                  <a:schemeClr val="tx2"/>
                </a:solidFill>
                <a:latin typeface="Arial" charset="0"/>
              </a:rPr>
              <a:t>GENEVA  HONG KONG  HOUSTON  LONDON  LOS ANGELES  NEW YORK  PALO ALTO  SAN FRANCISCO  SHANGHAI  SINGAPORE  SYDNEY  TOKYO  WASHINGTON, D.C.</a:t>
            </a:r>
            <a:endParaRPr lang="en-GB" altLang="en-GB" sz="600" dirty="0">
              <a:solidFill>
                <a:schemeClr val="tx2"/>
              </a:solidFill>
              <a:latin typeface="Arial" charset="0"/>
            </a:endParaRPr>
          </a:p>
        </p:txBody>
      </p:sp>
      <p:pic>
        <p:nvPicPr>
          <p:cNvPr id="8" name="Picture 7" descr="SALLP_7469-RGB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724400" y="596916"/>
            <a:ext cx="4087368" cy="1079484"/>
          </a:xfrm>
          <a:prstGeom prst="rect">
            <a:avLst/>
          </a:prstGeom>
        </p:spPr>
      </p:pic>
      <p:pic>
        <p:nvPicPr>
          <p:cNvPr id="7" name="Picture 6" descr="EU-Image strip 6-2014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-1" y="2743200"/>
            <a:ext cx="9148194" cy="1371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25AA7E-07EA-4583-AD27-FCAE5590DDD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200" b="0" cap="none" baseline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FAFC30-39B6-4C10-AB16-87FB23AD1BF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825" y="1447800"/>
            <a:ext cx="4014788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447800"/>
            <a:ext cx="4014787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5585DF7-52B6-4363-8C01-D4DCECD80A6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0EF5C60-5E6E-484A-9161-148B2330AA7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13F9A75-3C8D-427C-910C-829858C4D67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2D3C6FF-E95B-4589-AF19-1802E4C468F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62050"/>
          </a:xfrm>
        </p:spPr>
        <p:txBody>
          <a:bodyPr anchor="b"/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47800"/>
            <a:ext cx="5111750" cy="4678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1284740-178E-40FF-8493-12D9837F300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1C4F0F9-7988-4ED1-9F18-87EDB2ADC6F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78BB767-CB69-4A6A-A3A7-8F76D1EB8A2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2100" y="152400"/>
            <a:ext cx="20447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825" y="152400"/>
            <a:ext cx="5984875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29355B-5B54-433E-A555-FBF4920B5DC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 Offic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1"/>
          <p:cNvSpPr>
            <a:spLocks noChangeArrowheads="1"/>
          </p:cNvSpPr>
          <p:nvPr userDrawn="1"/>
        </p:nvSpPr>
        <p:spPr bwMode="auto">
          <a:xfrm>
            <a:off x="3200400" y="411163"/>
            <a:ext cx="26987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hlink"/>
                </a:solidFill>
                <a:latin typeface="Book Antiqua" pitchFamily="18" charset="0"/>
              </a:rPr>
              <a:t>World Offices</a:t>
            </a:r>
          </a:p>
        </p:txBody>
      </p:sp>
      <p:graphicFrame>
        <p:nvGraphicFramePr>
          <p:cNvPr id="150533" name="Object 5"/>
          <p:cNvGraphicFramePr>
            <a:graphicFrameLocks noChangeAspect="1"/>
          </p:cNvGraphicFramePr>
          <p:nvPr/>
        </p:nvGraphicFramePr>
        <p:xfrm>
          <a:off x="682625" y="1347788"/>
          <a:ext cx="7932738" cy="5495925"/>
        </p:xfrm>
        <a:graphic>
          <a:graphicData uri="http://schemas.openxmlformats.org/presentationml/2006/ole">
            <p:oleObj spid="_x0000_s4098" name="Document" r:id="rId3" imgW="8646543" imgH="5980288" progId="Word.Document.8">
              <p:embed/>
            </p:oleObj>
          </a:graphicData>
        </a:graphic>
      </p:graphicFrame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6.gi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image" Target="../media/image1.gif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4825" y="1447800"/>
            <a:ext cx="818197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GB" smtClean="0"/>
              <a:t>Click to edit Master text styles</a:t>
            </a:r>
          </a:p>
          <a:p>
            <a:pPr lvl="1"/>
            <a:r>
              <a:rPr lang="en-US" altLang="en-GB" smtClean="0"/>
              <a:t>Second level</a:t>
            </a:r>
          </a:p>
          <a:p>
            <a:pPr lvl="2"/>
            <a:r>
              <a:rPr lang="en-US" altLang="en-GB" smtClean="0"/>
              <a:t>Third level</a:t>
            </a:r>
          </a:p>
          <a:p>
            <a:pPr lvl="3"/>
            <a:r>
              <a:rPr lang="en-US" altLang="en-GB" smtClean="0"/>
              <a:t>Fourth level</a:t>
            </a:r>
          </a:p>
          <a:p>
            <a:pPr lvl="4"/>
            <a:r>
              <a:rPr lang="en-US" altLang="en-GB" smtClean="0"/>
              <a:t>Fifth level</a:t>
            </a:r>
            <a:endParaRPr lang="en-GB" altLang="en-GB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04825" y="152400"/>
            <a:ext cx="81359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533400" y="6324600"/>
            <a:ext cx="1905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C290181D-D813-4BFA-82A7-1BC90DFD73D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SALLP_7469-RGB.gif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934200" y="6246759"/>
            <a:ext cx="1737360" cy="45884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9pPr>
    </p:titleStyle>
    <p:bodyStyle>
      <a:lvl1pPr marL="342900" indent="-342900" algn="l" rtl="0" eaLnBrk="1" fontAlgn="base" hangingPunct="1">
        <a:spcBef>
          <a:spcPct val="4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4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085850" indent="-228600" algn="l" rtl="0" eaLnBrk="1" fontAlgn="base" hangingPunct="1">
        <a:spcBef>
          <a:spcPct val="4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428750" indent="-228600" algn="l" rtl="0" eaLnBrk="1" fontAlgn="base" hangingPunct="1">
        <a:spcBef>
          <a:spcPct val="4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1771650" indent="-228600" algn="l" rtl="0" eaLnBrk="1" fontAlgn="base" hangingPunct="1">
        <a:spcBef>
          <a:spcPct val="4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228850" indent="-228600" algn="l" rtl="0" eaLnBrk="1" fontAlgn="base" hangingPunct="1">
        <a:spcBef>
          <a:spcPct val="4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6pPr>
      <a:lvl7pPr marL="2686050" indent="-228600" algn="l" rtl="0" eaLnBrk="1" fontAlgn="base" hangingPunct="1">
        <a:spcBef>
          <a:spcPct val="4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7pPr>
      <a:lvl8pPr marL="3143250" indent="-228600" algn="l" rtl="0" eaLnBrk="1" fontAlgn="base" hangingPunct="1">
        <a:spcBef>
          <a:spcPct val="4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8pPr>
      <a:lvl9pPr marL="3600450" indent="-228600" algn="l" rtl="0" eaLnBrk="1" fontAlgn="base" hangingPunct="1">
        <a:spcBef>
          <a:spcPct val="4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003366"/>
            </a:gs>
            <a:gs pos="50000">
              <a:srgbClr val="0000CC"/>
            </a:gs>
            <a:gs pos="100000">
              <a:srgbClr val="0000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4825" y="1447800"/>
            <a:ext cx="818197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GB" smtClean="0"/>
              <a:t>Click to edit Master text styles</a:t>
            </a:r>
          </a:p>
          <a:p>
            <a:pPr lvl="1"/>
            <a:r>
              <a:rPr lang="en-US" altLang="en-GB" smtClean="0"/>
              <a:t>Second level</a:t>
            </a:r>
          </a:p>
          <a:p>
            <a:pPr lvl="2"/>
            <a:r>
              <a:rPr lang="en-US" altLang="en-GB" smtClean="0"/>
              <a:t>Third level</a:t>
            </a:r>
          </a:p>
          <a:p>
            <a:pPr lvl="3"/>
            <a:r>
              <a:rPr lang="en-US" altLang="en-GB" smtClean="0"/>
              <a:t>Fourth level</a:t>
            </a:r>
          </a:p>
          <a:p>
            <a:pPr lvl="4"/>
            <a:r>
              <a:rPr lang="en-US" altLang="en-GB" smtClean="0"/>
              <a:t>Fifth level</a:t>
            </a:r>
            <a:endParaRPr lang="en-GB" altLang="en-GB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04825" y="152400"/>
            <a:ext cx="81359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533400" y="6324600"/>
            <a:ext cx="1905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6A99571F-DD76-4DF1-9FDB-ABC57FB69C40}" type="slidenum">
              <a:rPr lang="en-US"/>
              <a:pPr/>
              <a:t>‹#›</a:t>
            </a:fld>
            <a:endParaRPr lang="en-US" dirty="0"/>
          </a:p>
        </p:txBody>
      </p:sp>
      <p:pic>
        <p:nvPicPr>
          <p:cNvPr id="6" name="Picture 5" descr="SALLP_WHITE.gif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 bwMode="black">
          <a:xfrm>
            <a:off x="6940296" y="6254496"/>
            <a:ext cx="1732033" cy="457200"/>
          </a:xfrm>
          <a:prstGeom prst="rect">
            <a:avLst/>
          </a:prstGeom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9pPr>
    </p:titleStyle>
    <p:bodyStyle>
      <a:lvl1pPr marL="342900" indent="-342900" algn="l" rtl="0" eaLnBrk="1" fontAlgn="base" hangingPunct="1">
        <a:spcBef>
          <a:spcPct val="4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4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085850" indent="-228600" algn="l" rtl="0" eaLnBrk="1" fontAlgn="base" hangingPunct="1">
        <a:spcBef>
          <a:spcPct val="4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428750" indent="-228600" algn="l" rtl="0" eaLnBrk="1" fontAlgn="base" hangingPunct="1">
        <a:spcBef>
          <a:spcPct val="4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1771650" indent="-228600" algn="l" rtl="0" eaLnBrk="1" fontAlgn="base" hangingPunct="1">
        <a:spcBef>
          <a:spcPct val="4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228850" indent="-228600" algn="l" rtl="0" eaLnBrk="1" fontAlgn="base" hangingPunct="1">
        <a:spcBef>
          <a:spcPct val="4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6pPr>
      <a:lvl7pPr marL="2686050" indent="-228600" algn="l" rtl="0" eaLnBrk="1" fontAlgn="base" hangingPunct="1">
        <a:spcBef>
          <a:spcPct val="4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7pPr>
      <a:lvl8pPr marL="3143250" indent="-228600" algn="l" rtl="0" eaLnBrk="1" fontAlgn="base" hangingPunct="1">
        <a:spcBef>
          <a:spcPct val="4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8pPr>
      <a:lvl9pPr marL="3600450" indent="-228600" algn="l" rtl="0" eaLnBrk="1" fontAlgn="base" hangingPunct="1">
        <a:spcBef>
          <a:spcPct val="4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1" y="14478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GB" smtClean="0"/>
              <a:t>Click to edit Master text styles</a:t>
            </a:r>
          </a:p>
          <a:p>
            <a:pPr lvl="1"/>
            <a:r>
              <a:rPr lang="en-US" altLang="en-GB" smtClean="0"/>
              <a:t>Second level</a:t>
            </a:r>
          </a:p>
          <a:p>
            <a:pPr lvl="2"/>
            <a:r>
              <a:rPr lang="en-US" altLang="en-GB" smtClean="0"/>
              <a:t>Third level</a:t>
            </a:r>
          </a:p>
          <a:p>
            <a:pPr lvl="3"/>
            <a:r>
              <a:rPr lang="en-US" altLang="en-GB" smtClean="0"/>
              <a:t>Fourth level</a:t>
            </a:r>
          </a:p>
          <a:p>
            <a:pPr lvl="4"/>
            <a:r>
              <a:rPr lang="en-US" altLang="en-GB" smtClean="0"/>
              <a:t>Fifth level</a:t>
            </a:r>
            <a:endParaRPr lang="en-GB" altLang="en-GB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  <a:endParaRPr lang="en-US" dirty="0" smtClean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457200" y="6324600"/>
            <a:ext cx="1905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1">
                <a:solidFill>
                  <a:srgbClr val="0079B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A99571F-DD76-4DF1-9FDB-ABC57FB69C4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950913" y="6500813"/>
            <a:ext cx="6145212" cy="0"/>
          </a:xfrm>
          <a:prstGeom prst="line">
            <a:avLst/>
          </a:prstGeom>
          <a:noFill/>
          <a:ln w="25400">
            <a:solidFill>
              <a:srgbClr val="0079BC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457200" y="1295400"/>
            <a:ext cx="8229600" cy="0"/>
          </a:xfrm>
          <a:prstGeom prst="line">
            <a:avLst/>
          </a:prstGeom>
          <a:noFill/>
          <a:ln w="38100">
            <a:solidFill>
              <a:srgbClr val="0079BC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457200" y="152400"/>
            <a:ext cx="8229600" cy="0"/>
          </a:xfrm>
          <a:prstGeom prst="line">
            <a:avLst/>
          </a:prstGeom>
          <a:noFill/>
          <a:ln w="76200">
            <a:solidFill>
              <a:srgbClr val="0079BC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pic>
        <p:nvPicPr>
          <p:cNvPr id="12" name="Picture 11" descr="SALLP_7469-RGB.gif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7278624" y="6291072"/>
            <a:ext cx="1408176" cy="37190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9pPr>
    </p:titleStyle>
    <p:bodyStyle>
      <a:lvl1pPr marL="342900" indent="-342900" algn="l" rtl="0" eaLnBrk="1" fontAlgn="base" hangingPunct="1">
        <a:spcBef>
          <a:spcPct val="40000"/>
        </a:spcBef>
        <a:spcAft>
          <a:spcPct val="0"/>
        </a:spcAft>
        <a:buFont typeface="Wingdings" pitchFamily="2" charset="2"/>
        <a:buChar char="§"/>
        <a:defRPr sz="2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40000"/>
        </a:spcBef>
        <a:spcAft>
          <a:spcPct val="0"/>
        </a:spcAft>
        <a:buChar char="–"/>
        <a:defRPr sz="2000">
          <a:solidFill>
            <a:schemeClr val="tx2"/>
          </a:solidFill>
          <a:latin typeface="Arial" pitchFamily="34" charset="0"/>
          <a:cs typeface="Arial" pitchFamily="34" charset="0"/>
        </a:defRPr>
      </a:lvl2pPr>
      <a:lvl3pPr marL="1085850" indent="-228600" algn="l" rtl="0" eaLnBrk="1" fontAlgn="base" hangingPunct="1">
        <a:spcBef>
          <a:spcPct val="40000"/>
        </a:spcBef>
        <a:spcAft>
          <a:spcPct val="0"/>
        </a:spcAft>
        <a:buChar char="•"/>
        <a:defRPr>
          <a:solidFill>
            <a:schemeClr val="tx2"/>
          </a:solidFill>
          <a:latin typeface="Arial" pitchFamily="34" charset="0"/>
          <a:cs typeface="Arial" pitchFamily="34" charset="0"/>
        </a:defRPr>
      </a:lvl3pPr>
      <a:lvl4pPr marL="1428750" indent="-228600" algn="l" rtl="0" eaLnBrk="1" fontAlgn="base" hangingPunct="1">
        <a:spcBef>
          <a:spcPct val="40000"/>
        </a:spcBef>
        <a:spcAft>
          <a:spcPct val="0"/>
        </a:spcAft>
        <a:buChar char="–"/>
        <a:defRPr sz="1600">
          <a:solidFill>
            <a:schemeClr val="tx2"/>
          </a:solidFill>
          <a:latin typeface="Arial" pitchFamily="34" charset="0"/>
          <a:cs typeface="Arial" pitchFamily="34" charset="0"/>
        </a:defRPr>
      </a:lvl4pPr>
      <a:lvl5pPr marL="1771650" indent="-228600" algn="l" rtl="0" eaLnBrk="1" fontAlgn="base" hangingPunct="1">
        <a:spcBef>
          <a:spcPct val="40000"/>
        </a:spcBef>
        <a:spcAft>
          <a:spcPct val="0"/>
        </a:spcAft>
        <a:buFont typeface="Arial" pitchFamily="34" charset="0"/>
        <a:buChar char="»"/>
        <a:defRPr sz="16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2228850" indent="-228600" algn="l" rtl="0" eaLnBrk="1" fontAlgn="base" hangingPunct="1">
        <a:spcBef>
          <a:spcPct val="4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6pPr>
      <a:lvl7pPr marL="2686050" indent="-228600" algn="l" rtl="0" eaLnBrk="1" fontAlgn="base" hangingPunct="1">
        <a:spcBef>
          <a:spcPct val="4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7pPr>
      <a:lvl8pPr marL="3143250" indent="-228600" algn="l" rtl="0" eaLnBrk="1" fontAlgn="base" hangingPunct="1">
        <a:spcBef>
          <a:spcPct val="4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8pPr>
      <a:lvl9pPr marL="3600450" indent="-228600" algn="l" rtl="0" eaLnBrk="1" fontAlgn="base" hangingPunct="1">
        <a:spcBef>
          <a:spcPct val="4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4825" y="1447800"/>
            <a:ext cx="818197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GB" smtClean="0"/>
              <a:t>Click to edit Master text styles</a:t>
            </a:r>
          </a:p>
          <a:p>
            <a:pPr lvl="1"/>
            <a:r>
              <a:rPr lang="en-US" altLang="en-GB" smtClean="0"/>
              <a:t>Second level</a:t>
            </a:r>
          </a:p>
          <a:p>
            <a:pPr lvl="2"/>
            <a:r>
              <a:rPr lang="en-US" altLang="en-GB" smtClean="0"/>
              <a:t>Third level</a:t>
            </a:r>
          </a:p>
          <a:p>
            <a:pPr lvl="3"/>
            <a:r>
              <a:rPr lang="en-US" altLang="en-GB" smtClean="0"/>
              <a:t>Fourth level</a:t>
            </a:r>
          </a:p>
          <a:p>
            <a:pPr lvl="4"/>
            <a:r>
              <a:rPr lang="en-US" altLang="en-GB" smtClean="0"/>
              <a:t>Fifth level</a:t>
            </a:r>
            <a:endParaRPr lang="en-GB" altLang="en-GB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04825" y="152400"/>
            <a:ext cx="81359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533400" y="6324600"/>
            <a:ext cx="1905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6A99571F-DD76-4DF1-9FDB-ABC57FB69C40}" type="slidenum">
              <a:rPr lang="en-US"/>
              <a:pPr/>
              <a:t>‹#›</a:t>
            </a:fld>
            <a:endParaRPr lang="en-US" dirty="0"/>
          </a:p>
        </p:txBody>
      </p:sp>
      <p:pic>
        <p:nvPicPr>
          <p:cNvPr id="6" name="Picture 5" descr="SALLP_7469-RGB.gif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934200" y="6246759"/>
            <a:ext cx="1737360" cy="45884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Book Antiqua" pitchFamily="18" charset="0"/>
        </a:defRPr>
      </a:lvl9pPr>
    </p:titleStyle>
    <p:bodyStyle>
      <a:lvl1pPr marL="342900" indent="-342900" algn="l" rtl="0" eaLnBrk="1" fontAlgn="base" hangingPunct="1">
        <a:spcBef>
          <a:spcPct val="4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4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085850" indent="-228600" algn="l" rtl="0" eaLnBrk="1" fontAlgn="base" hangingPunct="1">
        <a:spcBef>
          <a:spcPct val="4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428750" indent="-228600" algn="l" rtl="0" eaLnBrk="1" fontAlgn="base" hangingPunct="1">
        <a:spcBef>
          <a:spcPct val="4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1771650" indent="-228600" algn="l" rtl="0" eaLnBrk="1" fontAlgn="base" hangingPunct="1">
        <a:spcBef>
          <a:spcPct val="4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228850" indent="-228600" algn="l" rtl="0" eaLnBrk="1" fontAlgn="base" hangingPunct="1">
        <a:spcBef>
          <a:spcPct val="4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6pPr>
      <a:lvl7pPr marL="2686050" indent="-228600" algn="l" rtl="0" eaLnBrk="1" fontAlgn="base" hangingPunct="1">
        <a:spcBef>
          <a:spcPct val="4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7pPr>
      <a:lvl8pPr marL="3143250" indent="-228600" algn="l" rtl="0" eaLnBrk="1" fontAlgn="base" hangingPunct="1">
        <a:spcBef>
          <a:spcPct val="4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8pPr>
      <a:lvl9pPr marL="3600450" indent="-228600" algn="l" rtl="0" eaLnBrk="1" fontAlgn="base" hangingPunct="1">
        <a:spcBef>
          <a:spcPct val="4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developer.android.com/google/play/billing/index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Android Investigation </a:t>
            </a:r>
            <a:br>
              <a:rPr lang="en-US" b="1" dirty="0" smtClean="0"/>
            </a:br>
            <a:r>
              <a:rPr lang="en-US" b="1" dirty="0" smtClean="0"/>
              <a:t>Brussels Technology Days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US" dirty="0" smtClean="0"/>
              <a:t>15 October 2014</a:t>
            </a:r>
          </a:p>
          <a:p>
            <a:r>
              <a:rPr lang="en-US" dirty="0" smtClean="0"/>
              <a:t>Kristina Nordlander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imagesCAY8WKU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27984" y="1124744"/>
            <a:ext cx="2469874" cy="252028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Could </a:t>
            </a:r>
            <a:r>
              <a:rPr lang="en-US" b="1" dirty="0" smtClean="0"/>
              <a:t>Play Store </a:t>
            </a:r>
            <a:r>
              <a:rPr lang="en-US" b="1" dirty="0" smtClean="0"/>
              <a:t>be </a:t>
            </a:r>
            <a:r>
              <a:rPr lang="en-US" b="1" dirty="0" smtClean="0"/>
              <a:t>dominant?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504825" y="1268760"/>
            <a:ext cx="4014788" cy="4896544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000" u="sng" dirty="0" smtClean="0"/>
              <a:t>Play Store:</a:t>
            </a:r>
          </a:p>
          <a:p>
            <a:pPr>
              <a:buFontTx/>
              <a:buChar char="-"/>
            </a:pPr>
            <a:r>
              <a:rPr lang="en-US" sz="2000" dirty="0" smtClean="0"/>
              <a:t>the most common and convenient way to browse and purchase Android-compatible apps</a:t>
            </a:r>
          </a:p>
          <a:p>
            <a:pPr>
              <a:buFontTx/>
              <a:buChar char="-"/>
            </a:pPr>
            <a:r>
              <a:rPr lang="en-US" sz="2000" dirty="0" smtClean="0"/>
              <a:t>presumably high share of Android apps sold/downloaded through Play Store [no hard data]</a:t>
            </a:r>
          </a:p>
          <a:p>
            <a:pPr>
              <a:buFontTx/>
              <a:buChar char="-"/>
            </a:pPr>
            <a:r>
              <a:rPr lang="en-US" sz="2000" dirty="0" smtClean="0"/>
              <a:t>Play Store is pre-installed on </a:t>
            </a:r>
            <a:r>
              <a:rPr lang="en-US" sz="2000" dirty="0" smtClean="0"/>
              <a:t>(most) Android </a:t>
            </a:r>
            <a:r>
              <a:rPr lang="en-US" sz="2000" dirty="0" smtClean="0"/>
              <a:t>devices and strongly supported by Google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 smtClean="0"/>
              <a:t>Rings a bell? -----------</a:t>
            </a:r>
            <a:r>
              <a:rPr lang="en-US" sz="2000" dirty="0" smtClean="0">
                <a:sym typeface="Wingdings" pitchFamily="2" charset="2"/>
              </a:rPr>
              <a:t></a:t>
            </a:r>
            <a:endParaRPr lang="en-US" sz="2000" dirty="0" smtClean="0"/>
          </a:p>
          <a:p>
            <a:pPr>
              <a:buFont typeface="Wingdings" pitchFamily="2" charset="2"/>
              <a:buChar char="q"/>
            </a:pPr>
            <a:endParaRPr lang="en-US" sz="2000" dirty="0"/>
          </a:p>
        </p:txBody>
      </p:sp>
      <p:pic>
        <p:nvPicPr>
          <p:cNvPr id="7" name="Picture 6" descr="reasons-to-stop-using-Internet-Explorer-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4221088"/>
            <a:ext cx="2533650" cy="16866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agesCAO5IJW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908721"/>
            <a:ext cx="4320480" cy="3816424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Aptoide complaint: “Google – we just don’t love you no more</a:t>
            </a:r>
            <a:r>
              <a:rPr lang="en-US" b="1" dirty="0" smtClean="0"/>
              <a:t>”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5976" y="1196752"/>
            <a:ext cx="4536503" cy="5112568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1700" dirty="0" smtClean="0"/>
              <a:t>Play Store is </a:t>
            </a:r>
            <a:r>
              <a:rPr lang="en-US" sz="1700" dirty="0" smtClean="0"/>
              <a:t>(often) </a:t>
            </a:r>
            <a:r>
              <a:rPr lang="en-US" sz="1700" b="1" dirty="0" smtClean="0"/>
              <a:t>pre-installed</a:t>
            </a:r>
            <a:r>
              <a:rPr lang="en-US" sz="1700" dirty="0" smtClean="0"/>
              <a:t>: Aptoide CEO Paulo </a:t>
            </a:r>
            <a:r>
              <a:rPr lang="en-US" sz="1700" dirty="0" err="1" smtClean="0"/>
              <a:t>Trezentos</a:t>
            </a:r>
            <a:r>
              <a:rPr lang="en-US" sz="1700" dirty="0" smtClean="0"/>
              <a:t>: "</a:t>
            </a:r>
            <a:r>
              <a:rPr lang="en-US" sz="1700" i="1" dirty="0" smtClean="0"/>
              <a:t>They pay telecoms to ship phones with their search and now they start to bundle search and Play</a:t>
            </a:r>
            <a:r>
              <a:rPr lang="en-US" sz="1700" dirty="0" smtClean="0"/>
              <a:t>.“</a:t>
            </a:r>
          </a:p>
          <a:p>
            <a:pPr>
              <a:buFont typeface="Wingdings" pitchFamily="2" charset="2"/>
              <a:buChar char="Ø"/>
            </a:pPr>
            <a:r>
              <a:rPr lang="en-US" sz="1700" dirty="0" smtClean="0"/>
              <a:t>Fully-functional third-party app stores </a:t>
            </a:r>
            <a:r>
              <a:rPr lang="en-US" sz="1700" b="1" dirty="0" smtClean="0"/>
              <a:t>cannot be listed </a:t>
            </a:r>
            <a:r>
              <a:rPr lang="en-US" sz="1700" dirty="0" smtClean="0"/>
              <a:t>in Play Store</a:t>
            </a:r>
          </a:p>
          <a:p>
            <a:pPr>
              <a:buFont typeface="Wingdings" pitchFamily="2" charset="2"/>
              <a:buChar char="Ø"/>
            </a:pPr>
            <a:r>
              <a:rPr lang="en-US" sz="1700" dirty="0" smtClean="0"/>
              <a:t>Google has made it </a:t>
            </a:r>
            <a:r>
              <a:rPr lang="en-US" sz="1700" b="1" dirty="0" smtClean="0"/>
              <a:t>harder</a:t>
            </a:r>
            <a:r>
              <a:rPr lang="en-US" sz="1700" dirty="0" smtClean="0"/>
              <a:t> for users </a:t>
            </a:r>
            <a:r>
              <a:rPr lang="en-US" sz="1700" b="1" dirty="0" smtClean="0"/>
              <a:t>to install </a:t>
            </a:r>
            <a:r>
              <a:rPr lang="en-US" sz="1700" dirty="0" smtClean="0"/>
              <a:t>apps from </a:t>
            </a:r>
            <a:r>
              <a:rPr lang="en-US" sz="1700" dirty="0" smtClean="0"/>
              <a:t>third-parties</a:t>
            </a:r>
            <a:endParaRPr lang="en-US" sz="1700" dirty="0" smtClean="0"/>
          </a:p>
          <a:p>
            <a:pPr>
              <a:buFont typeface="Wingdings" pitchFamily="2" charset="2"/>
              <a:buChar char="Ø"/>
            </a:pPr>
            <a:r>
              <a:rPr lang="en-US" sz="1700" dirty="0" smtClean="0"/>
              <a:t>Aptoide store difficult to access: only </a:t>
            </a:r>
            <a:r>
              <a:rPr lang="en-US" sz="1700" b="1" dirty="0" smtClean="0"/>
              <a:t>20% of users able to </a:t>
            </a:r>
            <a:r>
              <a:rPr lang="en-US" sz="1700" b="1" dirty="0" smtClean="0"/>
              <a:t>install </a:t>
            </a:r>
            <a:r>
              <a:rPr lang="en-US" sz="1700" b="1" dirty="0" smtClean="0"/>
              <a:t>Aptoide app</a:t>
            </a:r>
            <a:r>
              <a:rPr lang="en-US" sz="1700" dirty="0" smtClean="0"/>
              <a:t> (Aptoide’s experiment)</a:t>
            </a:r>
          </a:p>
          <a:p>
            <a:pPr>
              <a:buFont typeface="Wingdings" pitchFamily="2" charset="2"/>
              <a:buChar char="Ø"/>
            </a:pPr>
            <a:r>
              <a:rPr lang="en-US" sz="1700" dirty="0" smtClean="0"/>
              <a:t>Can Google </a:t>
            </a:r>
            <a:r>
              <a:rPr lang="en-US" sz="1700" dirty="0" smtClean="0"/>
              <a:t>control (main) Android </a:t>
            </a:r>
            <a:r>
              <a:rPr lang="en-US" sz="1700" dirty="0" smtClean="0"/>
              <a:t>apps distribution </a:t>
            </a:r>
            <a:r>
              <a:rPr lang="en-US" sz="1700" dirty="0" smtClean="0"/>
              <a:t>channel?</a:t>
            </a:r>
            <a:endParaRPr lang="en-US" sz="1700" dirty="0"/>
          </a:p>
        </p:txBody>
      </p:sp>
      <p:pic>
        <p:nvPicPr>
          <p:cNvPr id="6" name="Picture 5" descr="imag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4869160"/>
            <a:ext cx="2819400" cy="1619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Who </a:t>
            </a:r>
            <a:r>
              <a:rPr lang="en-US" b="1" dirty="0" smtClean="0"/>
              <a:t>is </a:t>
            </a:r>
            <a:r>
              <a:rPr lang="en-US" b="1" dirty="0" smtClean="0"/>
              <a:t>harmed?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dirty="0" smtClean="0"/>
              <a:t>App developers</a:t>
            </a:r>
          </a:p>
          <a:p>
            <a:r>
              <a:rPr lang="en-US" sz="2400" dirty="0" smtClean="0"/>
              <a:t>Online payment services</a:t>
            </a:r>
          </a:p>
          <a:p>
            <a:r>
              <a:rPr lang="en-US" sz="2400" dirty="0" smtClean="0"/>
              <a:t>Consumers</a:t>
            </a:r>
          </a:p>
          <a:p>
            <a:pPr>
              <a:buNone/>
            </a:pPr>
            <a:r>
              <a:rPr lang="en-US" dirty="0" smtClean="0"/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dirty="0" smtClean="0"/>
              <a:t>Arguably Android platform as a whole – less openness and innovation (“walled garden”)</a:t>
            </a:r>
          </a:p>
          <a:p>
            <a:endParaRPr lang="en-US" dirty="0"/>
          </a:p>
        </p:txBody>
      </p:sp>
      <p:pic>
        <p:nvPicPr>
          <p:cNvPr id="6" name="Picture 5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83766" y="3645021"/>
            <a:ext cx="3749802" cy="28087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Play Store and Google Wallet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Google </a:t>
            </a:r>
            <a:r>
              <a:rPr lang="en-US" sz="2000" dirty="0" smtClean="0"/>
              <a:t>Wallet </a:t>
            </a:r>
            <a:r>
              <a:rPr lang="en-US" sz="2000" dirty="0" smtClean="0"/>
              <a:t>seems to be the </a:t>
            </a:r>
            <a:r>
              <a:rPr lang="en-US" sz="2000" b="1" dirty="0" smtClean="0"/>
              <a:t>only </a:t>
            </a:r>
            <a:r>
              <a:rPr lang="en-US" sz="2000" b="1" dirty="0" smtClean="0"/>
              <a:t>“authorized” payment </a:t>
            </a:r>
            <a:r>
              <a:rPr lang="en-US" sz="2000" b="1" dirty="0" smtClean="0"/>
              <a:t>method </a:t>
            </a:r>
            <a:r>
              <a:rPr lang="en-US" sz="2000" dirty="0" smtClean="0"/>
              <a:t>available in Play Store for in-app payments for digital goods</a:t>
            </a:r>
          </a:p>
          <a:p>
            <a:r>
              <a:rPr lang="en-US" sz="2000" dirty="0" smtClean="0"/>
              <a:t>Apps and in-app purchases are likely to play a key role in driving the </a:t>
            </a:r>
            <a:r>
              <a:rPr lang="en-US" sz="2000" b="1" dirty="0" smtClean="0"/>
              <a:t>switch to digital mobile wallets</a:t>
            </a:r>
          </a:p>
          <a:p>
            <a:r>
              <a:rPr lang="en-US" sz="2000" dirty="0" smtClean="0"/>
              <a:t>Gaining and maintaining access to Play Store: </a:t>
            </a:r>
            <a:r>
              <a:rPr lang="en-US" sz="2000" b="1" dirty="0" smtClean="0"/>
              <a:t>crucial for online payment systems </a:t>
            </a:r>
            <a:r>
              <a:rPr lang="en-US" sz="2000" dirty="0" smtClean="0"/>
              <a:t>in the shift from online commerce to mobile phone </a:t>
            </a:r>
          </a:p>
          <a:p>
            <a:endParaRPr lang="en-US" sz="2000" dirty="0"/>
          </a:p>
        </p:txBody>
      </p:sp>
      <p:pic>
        <p:nvPicPr>
          <p:cNvPr id="5" name="Picture 4" descr="imagesCAZIKJU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4365104"/>
            <a:ext cx="3528392" cy="1838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Google Play Developer Program Policies</a:t>
            </a:r>
            <a:br>
              <a:rPr lang="en-US" b="1" dirty="0" smtClean="0"/>
            </a:br>
            <a:r>
              <a:rPr lang="en-US" b="1" dirty="0" smtClean="0"/>
              <a:t>(current wording)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b="1" dirty="0" smtClean="0"/>
              <a:t>App purchases:</a:t>
            </a:r>
            <a:r>
              <a:rPr lang="en-US" sz="1600" dirty="0" smtClean="0"/>
              <a:t> Developers charging for apps and downloads from Google Play must do so by using Google Play's payment system. </a:t>
            </a:r>
          </a:p>
          <a:p>
            <a:r>
              <a:rPr lang="en-US" sz="1600" b="1" dirty="0" smtClean="0"/>
              <a:t>In-app purchases:</a:t>
            </a:r>
            <a:endParaRPr lang="en-US" sz="1600" dirty="0" smtClean="0"/>
          </a:p>
          <a:p>
            <a:pPr lvl="1"/>
            <a:r>
              <a:rPr lang="en-US" sz="1600" dirty="0" smtClean="0"/>
              <a:t>Developers offering virtual goods or currencies within a game downloaded from Google Play must use </a:t>
            </a:r>
            <a:r>
              <a:rPr lang="en-US" sz="1600" dirty="0" smtClean="0">
                <a:hlinkClick r:id="rId3"/>
              </a:rPr>
              <a:t>Google Play's in-app billing service</a:t>
            </a:r>
            <a:r>
              <a:rPr lang="en-US" sz="1600" dirty="0" smtClean="0"/>
              <a:t> as the method of payment. </a:t>
            </a:r>
          </a:p>
          <a:p>
            <a:pPr lvl="1"/>
            <a:r>
              <a:rPr lang="en-US" sz="1600" dirty="0" smtClean="0"/>
              <a:t>Developers offering additional content, services or functionality within another category of app downloaded from Google Play must use </a:t>
            </a:r>
            <a:r>
              <a:rPr lang="en-US" sz="1600" dirty="0" smtClean="0">
                <a:hlinkClick r:id="rId3"/>
              </a:rPr>
              <a:t>Google Play's in-app billing service</a:t>
            </a:r>
            <a:r>
              <a:rPr lang="en-US" sz="1600" dirty="0" smtClean="0"/>
              <a:t> as the method of payment, except: </a:t>
            </a:r>
          </a:p>
          <a:p>
            <a:pPr lvl="2"/>
            <a:r>
              <a:rPr lang="en-US" sz="1600" dirty="0" smtClean="0"/>
              <a:t>where payment is primarily for physical goods or services (e.g., buying movie tickets, or buying a publication where the price also includes a hard copy subscription); or </a:t>
            </a:r>
          </a:p>
          <a:p>
            <a:pPr lvl="2"/>
            <a:r>
              <a:rPr lang="en-US" sz="1600" dirty="0" smtClean="0"/>
              <a:t>where payment is for digital content or goods that may be consumed outside of the app itself (e.g., buying songs that can be played on other music players).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WILL I WAKE UP AND FIND MY APP PULLED?!</a:t>
            </a:r>
          </a:p>
        </p:txBody>
      </p:sp>
      <p:pic>
        <p:nvPicPr>
          <p:cNvPr id="4" name="Content Placeholder 3" descr="fish predict anger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24128" y="692696"/>
            <a:ext cx="864096" cy="864096"/>
          </a:xfrm>
        </p:spPr>
      </p:pic>
      <p:pic>
        <p:nvPicPr>
          <p:cNvPr id="58370" name="Picture 2" descr="How to Avoid app store rejec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2780928"/>
            <a:ext cx="6076950" cy="3419475"/>
          </a:xfrm>
          <a:prstGeom prst="rect">
            <a:avLst/>
          </a:prstGeom>
          <a:noFill/>
        </p:spPr>
      </p:pic>
      <p:sp>
        <p:nvSpPr>
          <p:cNvPr id="58371" name="AutoShape 3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72" name="AutoShape 4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73" name="AutoShape 5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74" name="AutoShape 6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75" name="AutoShape 7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76" name="AutoShape 8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77" name="AutoShape 9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78" name="AutoShape 10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79" name="AutoShape 11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80" name="AutoShape 12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81" name="AutoShape 13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82" name="AutoShape 14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83" name="AutoShape 15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84" name="AutoShape 16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85" name="AutoShape 17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86" name="AutoShape 18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87" name="AutoShape 19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88" name="AutoShape 20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89" name="AutoShape 21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90" name="AutoShape 22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91" name="Rectangle 23"/>
          <p:cNvSpPr>
            <a:spLocks noChangeArrowheads="1"/>
          </p:cNvSpPr>
          <p:nvPr/>
        </p:nvSpPr>
        <p:spPr bwMode="auto">
          <a:xfrm>
            <a:off x="0" y="0"/>
            <a:ext cx="25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38088" rIns="6348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AAAAAA"/>
                </a:solidFill>
                <a:effectLst/>
                <a:latin typeface="Arial" pitchFamily="34" charset="0"/>
                <a:cs typeface="Arial" pitchFamily="34" charset="0"/>
              </a:rPr>
              <a:t>Upcoming SlideShare</a:t>
            </a:r>
            <a:endParaRPr kumimoji="0" lang="en-US" sz="900" b="1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inherit"/>
                <a:cs typeface="Arial" pitchFamily="34" charset="0"/>
              </a:rPr>
              <a:t>  </a:t>
            </a:r>
            <a:r>
              <a:rPr kumimoji="0" lang="en-US" sz="19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inherit"/>
                <a:cs typeface="Arial" pitchFamily="34" charset="0"/>
              </a:rPr>
              <a:t> </a:t>
            </a: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inherit"/>
                <a:cs typeface="Arial" pitchFamily="34" charset="0"/>
              </a:rPr>
              <a:t>        </a:t>
            </a:r>
            <a:endParaRPr kumimoji="0" lang="en-US" sz="900" b="1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Loading in...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AAAAAA"/>
                </a:solidFill>
                <a:effectLst/>
                <a:latin typeface="Arial" pitchFamily="34" charset="0"/>
                <a:cs typeface="Arial" pitchFamily="34" charset="0"/>
              </a:rPr>
              <a:t>5</a:t>
            </a:r>
            <a:endParaRPr kumimoji="0" lang="en-US" sz="900" b="1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×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inherit"/>
              <a:cs typeface="Arial" pitchFamily="34" charset="0"/>
            </a:endParaRPr>
          </a:p>
        </p:txBody>
      </p:sp>
      <p:sp>
        <p:nvSpPr>
          <p:cNvPr id="58392" name="AutoShape 24"/>
          <p:cNvSpPr>
            <a:spLocks noChangeAspect="1" noChangeArrowheads="1"/>
          </p:cNvSpPr>
          <p:nvPr/>
        </p:nvSpPr>
        <p:spPr bwMode="auto">
          <a:xfrm>
            <a:off x="31750" y="-2762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755576" y="1700808"/>
            <a:ext cx="457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Google Tightens Up App Policy, Gets Stricter On Naming/Icon, Payments, Privacy, Ads And Spam Rules [Developer Letter]</a:t>
            </a:r>
            <a:endParaRPr lang="en-US" dirty="0"/>
          </a:p>
        </p:txBody>
      </p:sp>
      <p:pic>
        <p:nvPicPr>
          <p:cNvPr id="58397" name="Picture 29" descr="http://tctechcrunch2011.files.wordpress.com/2012/08/play_logo.png?w=23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3429000"/>
            <a:ext cx="2200275" cy="504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uropeanLLP - 2014 - August">
  <a:themeElements>
    <a:clrScheme name="">
      <a:dk1>
        <a:srgbClr val="003958"/>
      </a:dk1>
      <a:lt1>
        <a:srgbClr val="FFFFFF"/>
      </a:lt1>
      <a:dk2>
        <a:srgbClr val="000000"/>
      </a:dk2>
      <a:lt2>
        <a:srgbClr val="808080"/>
      </a:lt2>
      <a:accent1>
        <a:srgbClr val="CEA700"/>
      </a:accent1>
      <a:accent2>
        <a:srgbClr val="CC6600"/>
      </a:accent2>
      <a:accent3>
        <a:srgbClr val="FFFFFF"/>
      </a:accent3>
      <a:accent4>
        <a:srgbClr val="002F4A"/>
      </a:accent4>
      <a:accent5>
        <a:srgbClr val="E3D0AA"/>
      </a:accent5>
      <a:accent6>
        <a:srgbClr val="B95C00"/>
      </a:accent6>
      <a:hlink>
        <a:srgbClr val="990033"/>
      </a:hlink>
      <a:folHlink>
        <a:srgbClr val="A7C3CD"/>
      </a:folHlink>
    </a:clrScheme>
    <a:fontScheme name="Sidley 1">
      <a:majorFont>
        <a:latin typeface="Book Antiqu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Garamond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Garamond" pitchFamily="18" charset="0"/>
            <a:cs typeface="Arial" charset="0"/>
          </a:defRPr>
        </a:defPPr>
      </a:lstStyle>
    </a:lnDef>
  </a:objectDefaults>
  <a:extraClrSchemeLst>
    <a:extraClrScheme>
      <a:clrScheme name="US - Sidley ONSCREE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 - Sidley ONSCREE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- Sidley ONSCREE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- Sidley ONSCREE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- Sidley ONSCRE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- Sidley ONSCRE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- Sidley ONSCRE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EuropeanLLP - DarkBlue - 2014 - August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Sidley 1">
      <a:majorFont>
        <a:latin typeface="Book Antiqu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Garamond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Garamond" pitchFamily="18" charset="0"/>
            <a:cs typeface="Arial" charset="0"/>
          </a:defRPr>
        </a:defPPr>
      </a:lstStyle>
    </a:lnDef>
  </a:objectDefaults>
  <a:extraClrSchemeLst>
    <a:extraClrScheme>
      <a:clrScheme name="US - Sidley ONSCREE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 - Sidley ONSCREE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- Sidley ONSCREE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- Sidley ONSCREE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- Sidley ONSCRE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- Sidley ONSCRE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- Sidley ONSCRE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EuropeanLLP - BlueLine - 2014 - August">
  <a:themeElements>
    <a:clrScheme name="">
      <a:dk1>
        <a:srgbClr val="003958"/>
      </a:dk1>
      <a:lt1>
        <a:srgbClr val="FFFFFF"/>
      </a:lt1>
      <a:dk2>
        <a:srgbClr val="000000"/>
      </a:dk2>
      <a:lt2>
        <a:srgbClr val="808080"/>
      </a:lt2>
      <a:accent1>
        <a:srgbClr val="CEA700"/>
      </a:accent1>
      <a:accent2>
        <a:srgbClr val="CC6600"/>
      </a:accent2>
      <a:accent3>
        <a:srgbClr val="FFFFFF"/>
      </a:accent3>
      <a:accent4>
        <a:srgbClr val="002F4A"/>
      </a:accent4>
      <a:accent5>
        <a:srgbClr val="E3D0AA"/>
      </a:accent5>
      <a:accent6>
        <a:srgbClr val="B95C00"/>
      </a:accent6>
      <a:hlink>
        <a:srgbClr val="990033"/>
      </a:hlink>
      <a:folHlink>
        <a:srgbClr val="A7C3CD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Garamond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Garamond" pitchFamily="18" charset="0"/>
            <a:cs typeface="Arial" charset="0"/>
          </a:defRPr>
        </a:defPPr>
      </a:lstStyle>
    </a:lnDef>
  </a:objectDefaults>
  <a:extraClrSchemeLst>
    <a:extraClrScheme>
      <a:clrScheme name="US - Sidley ONSCREE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 - Sidley ONSCREE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- Sidley ONSCREE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- Sidley ONSCREE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- Sidley ONSCRE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- Sidley ONSCRE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- Sidley ONSCRE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European Union - 2014 - August">
  <a:themeElements>
    <a:clrScheme name="">
      <a:dk1>
        <a:srgbClr val="003958"/>
      </a:dk1>
      <a:lt1>
        <a:srgbClr val="FFFFFF"/>
      </a:lt1>
      <a:dk2>
        <a:srgbClr val="000000"/>
      </a:dk2>
      <a:lt2>
        <a:srgbClr val="808080"/>
      </a:lt2>
      <a:accent1>
        <a:srgbClr val="CEA700"/>
      </a:accent1>
      <a:accent2>
        <a:srgbClr val="CC6600"/>
      </a:accent2>
      <a:accent3>
        <a:srgbClr val="FFFFFF"/>
      </a:accent3>
      <a:accent4>
        <a:srgbClr val="002F4A"/>
      </a:accent4>
      <a:accent5>
        <a:srgbClr val="E3D0AA"/>
      </a:accent5>
      <a:accent6>
        <a:srgbClr val="B95C00"/>
      </a:accent6>
      <a:hlink>
        <a:srgbClr val="990033"/>
      </a:hlink>
      <a:folHlink>
        <a:srgbClr val="A7C3CD"/>
      </a:folHlink>
    </a:clrScheme>
    <a:fontScheme name="Sidley 1">
      <a:majorFont>
        <a:latin typeface="Book Antiqu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Garamond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Garamond" pitchFamily="18" charset="0"/>
            <a:cs typeface="Arial" charset="0"/>
          </a:defRPr>
        </a:defPPr>
      </a:lstStyle>
    </a:lnDef>
  </a:objectDefaults>
  <a:extraClrSchemeLst>
    <a:extraClrScheme>
      <a:clrScheme name="US - Sidley ONSCREE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 - Sidley ONSCREE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- Sidley ONSCREE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- Sidley ONSCREE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- Sidley ONSCRE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- Sidley ONSCRE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 - Sidley ONSCRE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European-LLP</Template>
  <TotalTime>0</TotalTime>
  <Words>443</Words>
  <Application>Microsoft Office PowerPoint</Application>
  <PresentationFormat>On-screen Show (4:3)</PresentationFormat>
  <Paragraphs>39</Paragraphs>
  <Slides>8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EuropeanLLP - 2014 - August</vt:lpstr>
      <vt:lpstr>EuropeanLLP - DarkBlue - 2014 - August</vt:lpstr>
      <vt:lpstr>EuropeanLLP - BlueLine - 2014 - August</vt:lpstr>
      <vt:lpstr>European Union - 2014 - August</vt:lpstr>
      <vt:lpstr>Document</vt:lpstr>
      <vt:lpstr> Android Investigation  Brussels Technology Days </vt:lpstr>
      <vt:lpstr>Could Play Store be dominant?</vt:lpstr>
      <vt:lpstr>Aptoide complaint: “Google – we just don’t love you no more”</vt:lpstr>
      <vt:lpstr>Who is harmed?</vt:lpstr>
      <vt:lpstr>Play Store and Google Wallet</vt:lpstr>
      <vt:lpstr>Google Play Developer Program Policies (current wording)</vt:lpstr>
      <vt:lpstr>WILL I WAKE UP AND FIND MY APP PULLED?!</vt:lpstr>
      <vt:lpstr>Slide 8</vt:lpstr>
    </vt:vector>
  </TitlesOfParts>
  <Company>Sidley Austin LLP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DDDuan</dc:creator>
  <cp:lastModifiedBy>Nordlander, Kristina</cp:lastModifiedBy>
  <cp:revision>20</cp:revision>
  <dcterms:created xsi:type="dcterms:W3CDTF">2014-10-14T07:47:58Z</dcterms:created>
  <dcterms:modified xsi:type="dcterms:W3CDTF">2014-10-14T11:20:48Z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-341918558</vt:i4>
  </property>
  <property fmtid="{D5CDD505-2E9C-101B-9397-08002B2CF9AE}" pid="3" name="_NewReviewCycle">
    <vt:lpwstr/>
  </property>
  <property fmtid="{D5CDD505-2E9C-101B-9397-08002B2CF9AE}" pid="4" name="_EmailSubject">
    <vt:lpwstr>Yesterday</vt:lpwstr>
  </property>
  <property fmtid="{D5CDD505-2E9C-101B-9397-08002B2CF9AE}" pid="5" name="_AuthorEmail">
    <vt:lpwstr>knordlander@sidley.com</vt:lpwstr>
  </property>
  <property fmtid="{D5CDD505-2E9C-101B-9397-08002B2CF9AE}" pid="6" name="_AuthorEmailDisplayName">
    <vt:lpwstr>Nordlander, Kristina</vt:lpwstr>
  </property>
  <property fmtid="{D5CDD505-2E9C-101B-9397-08002B2CF9AE}" pid="7" name="_PreviousAdHocReviewCycleID">
    <vt:i4>-932687463</vt:i4>
  </property>
</Properties>
</file>