
<file path=[Content_Types].xml><?xml version="1.0" encoding="utf-8"?>
<Types xmlns="http://schemas.openxmlformats.org/package/2006/content-types">
  <Default Extension="rels" ContentType="application/vnd.openxmlformats-package.relationships+xml"/>
  <Default Extension="png" ContentType="image/png"/>
  <Default Extension="jpeg" ContentType="image/jpeg"/>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Generated by Aspose.Slides for .NET 8.4.0.0-->
<p:presentation xmlns:a="http://schemas.openxmlformats.org/drawingml/2006/main" xmlns:r="http://schemas.openxmlformats.org/officeDocument/2006/relationships" xmlns:p="http://schemas.openxmlformats.org/presentationml/2006/main" saveSubsetFonts="1">
  <p:sldMasterIdLst>
    <p:sldMasterId r:id="rId1" id="2147483660"/>
    <p:sldMasterId r:id="rId2" id="2147483666"/>
  </p:sldMasterIdLst>
  <p:notesMasterIdLst>
    <p:notesMasterId r:id="rId30"/>
  </p:notesMasterIdLst>
  <p:handoutMasterIdLst>
    <p:handoutMasterId r:id="rId31"/>
  </p:handoutMasterIdLst>
  <p:sldIdLst>
    <p:sldId r:id="rId3" id="280"/>
    <p:sldId r:id="rId4" id="308"/>
    <p:sldId r:id="rId5" id="353"/>
    <p:sldId r:id="rId6" id="356"/>
    <p:sldId r:id="rId7" id="355"/>
    <p:sldId r:id="rId8" id="357"/>
    <p:sldId r:id="rId9" id="354"/>
    <p:sldId r:id="rId10" id="361"/>
    <p:sldId r:id="rId11" id="363"/>
    <p:sldId r:id="rId12" id="364"/>
    <p:sldId r:id="rId13" id="305"/>
    <p:sldId r:id="rId14" id="311"/>
    <p:sldId r:id="rId15" id="312"/>
    <p:sldId r:id="rId16" id="314"/>
    <p:sldId r:id="rId17" id="317"/>
    <p:sldId r:id="rId18" id="318"/>
    <p:sldId r:id="rId19" id="320"/>
    <p:sldId r:id="rId20" id="359"/>
    <p:sldId r:id="rId21" id="322"/>
    <p:sldId r:id="rId22" id="323"/>
    <p:sldId r:id="rId23" id="344"/>
    <p:sldId r:id="rId24" id="352"/>
    <p:sldId r:id="rId25" id="366"/>
    <p:sldId r:id="rId26" id="367"/>
    <p:sldId r:id="rId27" id="328"/>
    <p:sldId r:id="rId28" id="304"/>
    <p:sldId r:id="rId29" id="360"/>
  </p:sldIdLst>
  <p:sldSz cx="9144000" cy="6858000" type="screen4x3"/>
  <p:notesSz cx="9874250" cy="6797675"/>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varScale="1">
        <p:scale>
          <a:sx n="111" d="100"/>
          <a:sy n="111" d="100"/>
        </p:scale>
        <p:origin x="-1614" y="210"/>
      </p:cViewPr>
      <p:guideLst>
        <p:guide orient="horz" pos="2160"/>
        <p:guide pos="2880"/>
      </p:guideLst>
    </p:cSldViewPr>
  </p:slideViewPr>
  <p:outlineViewPr>
    <p:cViewPr>
      <p:scale>
        <a:sx n="33" d="100"/>
        <a:sy n="33" d="100"/>
      </p:scale>
      <p:origin x="0" y="54264"/>
    </p:cViewPr>
  </p:outlineViewPr>
  <p:notesTextViewPr>
    <p:cViewPr>
      <p:scale>
        <a:sx n="1" d="1"/>
        <a:sy n="1" d="1"/>
      </p:scale>
      <p:origin x="0" y="0"/>
    </p:cViewPr>
  </p:notesText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slideMaster" Target="slideMasters/slideMaster2.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notesMaster" Target="notesMasters/notesMaster1.xml" /><Relationship Id="rId31" Type="http://schemas.openxmlformats.org/officeDocument/2006/relationships/handoutMaster" Target="handoutMasters/handoutMaster1.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36" Type="http://schemas.openxmlformats.org/officeDocument/2006/relationships/tags" Target="tags/tag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694" cy="339652"/>
          </a:xfrm>
          <a:prstGeom prst="rect"/>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325" y="0"/>
            <a:ext cx="4278694" cy="339652"/>
          </a:xfrm>
          <a:prstGeom prst="rect"/>
        </p:spPr>
        <p:txBody>
          <a:bodyPr vert="horz" lIns="91440" tIns="45720" rIns="91440" bIns="45720" rtlCol="0"/>
          <a:lstStyle>
            <a:lvl1pPr algn="r">
              <a:defRPr sz="1200"/>
            </a:lvl1pPr>
          </a:lstStyle>
          <a:p>
            <a:fld id="{A4153D42-287F-44B3-A894-EA3A4016322B}" type="datetimeFigureOut">
              <a:rPr lang="en-US" smtClean="0"/>
              <a:t>2/12/2015</a:t>
            </a:fld>
            <a:endParaRPr lang="en-US"/>
          </a:p>
        </p:txBody>
      </p:sp>
      <p:sp>
        <p:nvSpPr>
          <p:cNvPr id="4" name="Footer Placeholder 3"/>
          <p:cNvSpPr>
            <a:spLocks noGrp="1"/>
          </p:cNvSpPr>
          <p:nvPr>
            <p:ph type="ftr" sz="quarter" idx="2"/>
          </p:nvPr>
        </p:nvSpPr>
        <p:spPr>
          <a:xfrm>
            <a:off x="0" y="6456864"/>
            <a:ext cx="4278694" cy="339652"/>
          </a:xfrm>
          <a:prstGeom prst="rect"/>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325" y="6456864"/>
            <a:ext cx="4278694" cy="339652"/>
          </a:xfrm>
          <a:prstGeom prst="rect"/>
        </p:spPr>
        <p:txBody>
          <a:bodyPr vert="horz" lIns="91440" tIns="45720" rIns="91440" bIns="45720" rtlCol="0" anchor="b"/>
          <a:lstStyle>
            <a:lvl1pPr algn="r">
              <a:defRPr sz="1200"/>
            </a:lvl1pPr>
          </a:lstStyle>
          <a:p>
            <a:fld id="{52D648D4-A8C7-4F41-8C99-8016933F1B6B}" type="slidenum">
              <a:rPr lang="en-US" smtClean="0"/>
              <a:t>‹#›</a:t>
            </a:fld>
            <a:endParaRPr lang="en-US"/>
          </a:p>
        </p:txBody>
      </p:sp>
    </p:spTree>
    <p:extLst>
      <p:ext uri="{BB962C8B-B14F-4D97-AF65-F5344CB8AC3E}">
        <p14:creationId xmlns:p14="http://schemas.microsoft.com/office/powerpoint/2010/main" val="327511366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p:spPr>
        <p:txBody>
          <a:bodyPr vert="horz" lIns="93317" tIns="46659" rIns="93317" bIns="46659" rtlCol="0"/>
          <a:lstStyle>
            <a:lvl1pPr algn="l">
              <a:defRPr sz="1300"/>
            </a:lvl1pPr>
          </a:lstStyle>
          <a:p>
            <a:endParaRPr lang="en-US"/>
          </a:p>
        </p:txBody>
      </p:sp>
      <p:sp>
        <p:nvSpPr>
          <p:cNvPr id="3" name="Date Placeholder 2"/>
          <p:cNvSpPr>
            <a:spLocks noGrp="1"/>
          </p:cNvSpPr>
          <p:nvPr>
            <p:ph type="dt" idx="1"/>
          </p:nvPr>
        </p:nvSpPr>
        <p:spPr>
          <a:xfrm>
            <a:off x="5593124" y="0"/>
            <a:ext cx="4278841" cy="339884"/>
          </a:xfrm>
          <a:prstGeom prst="rect"/>
        </p:spPr>
        <p:txBody>
          <a:bodyPr vert="horz" lIns="93317" tIns="46659" rIns="93317" bIns="46659" rtlCol="0"/>
          <a:lstStyle>
            <a:lvl1pPr algn="r">
              <a:defRPr sz="1300"/>
            </a:lvl1pPr>
          </a:lstStyle>
          <a:p>
            <a:fld id="{BEE2E919-5C95-40EC-BC74-909123A4C3F3}" type="datetimeFigureOut">
              <a:rPr lang="en-US" smtClean="0"/>
              <a:t>2/12/2015</a:t>
            </a:fld>
            <a:endParaRPr lang="en-US"/>
          </a:p>
        </p:txBody>
      </p:sp>
      <p:sp>
        <p:nvSpPr>
          <p:cNvPr id="4" name="Slide Image Placeholder 3"/>
          <p:cNvSpPr>
            <a:spLocks noGrp="1" noRot="1" noChangeAspect="1"/>
          </p:cNvSpPr>
          <p:nvPr>
            <p:ph type="sldImg" idx="2"/>
          </p:nvPr>
        </p:nvSpPr>
        <p:spPr>
          <a:xfrm>
            <a:off x="3236913" y="509588"/>
            <a:ext cx="3400425" cy="2549525"/>
          </a:xfrm>
          <a:prstGeom prst="rect"/>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987425" y="3228896"/>
            <a:ext cx="7899400" cy="3058954"/>
          </a:xfrm>
          <a:prstGeom prst="rect"/>
        </p:spPr>
        <p:txBody>
          <a:bodyPr vert="horz" lIns="93317" tIns="46659" rIns="93317" bIns="46659" rtlCol="0"/>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endParaRPr lang="en-US"/>
          </a:p>
        </p:txBody>
      </p:sp>
      <p:sp>
        <p:nvSpPr>
          <p:cNvPr id="6" name="Footer Placeholder 5"/>
          <p:cNvSpPr>
            <a:spLocks noGrp="1"/>
          </p:cNvSpPr>
          <p:nvPr>
            <p:ph type="ftr" sz="quarter" idx="4"/>
          </p:nvPr>
        </p:nvSpPr>
        <p:spPr>
          <a:xfrm>
            <a:off x="2" y="6456613"/>
            <a:ext cx="4278841" cy="339884"/>
          </a:xfrm>
          <a:prstGeom prst="rect"/>
        </p:spPr>
        <p:txBody>
          <a:bodyPr vert="horz" lIns="93317" tIns="46659" rIns="93317" bIns="46659" rtlCol="0" anchor="b"/>
          <a:lstStyle>
            <a:lvl1pPr algn="l">
              <a:defRPr sz="1300"/>
            </a:lvl1pPr>
          </a:lstStyle>
          <a:p>
            <a:endParaRPr lang="en-US"/>
          </a:p>
        </p:txBody>
      </p:sp>
      <p:sp>
        <p:nvSpPr>
          <p:cNvPr id="7" name="Slide Number Placeholder 6"/>
          <p:cNvSpPr>
            <a:spLocks noGrp="1"/>
          </p:cNvSpPr>
          <p:nvPr>
            <p:ph type="sldNum" sz="quarter" idx="5"/>
          </p:nvPr>
        </p:nvSpPr>
        <p:spPr>
          <a:xfrm>
            <a:off x="5593124" y="6456613"/>
            <a:ext cx="4278841" cy="339884"/>
          </a:xfrm>
          <a:prstGeom prst="rect"/>
        </p:spPr>
        <p:txBody>
          <a:bodyPr vert="horz" lIns="93317" tIns="46659" rIns="93317" bIns="46659" rtlCol="0" anchor="b"/>
          <a:lstStyle>
            <a:lvl1pPr algn="r">
              <a:defRPr sz="1300"/>
            </a:lvl1pPr>
          </a:lstStyle>
          <a:p>
            <a:fld id="{9D60BD8D-DCB8-4298-B3FC-1A168FE76E6A}" type="slidenum">
              <a:rPr lang="en-US" smtClean="0"/>
              <a:t>‹#›</a:t>
            </a:fld>
            <a:endParaRPr lang="en-US"/>
          </a:p>
        </p:txBody>
      </p:sp>
    </p:spTree>
    <p:extLst>
      <p:ext uri="{BB962C8B-B14F-4D97-AF65-F5344CB8AC3E}">
        <p14:creationId xmlns:p14="http://schemas.microsoft.com/office/powerpoint/2010/main" val="419885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a:t>
            </a:fld>
            <a:endParaRPr lang="en-US"/>
          </a:p>
        </p:txBody>
      </p:sp>
    </p:spTree>
    <p:extLst>
      <p:ext uri="{BB962C8B-B14F-4D97-AF65-F5344CB8AC3E}">
        <p14:creationId xmlns:p14="http://schemas.microsoft.com/office/powerpoint/2010/main" val="3939857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12</a:t>
            </a:fld>
            <a:endParaRPr lang="en-US"/>
          </a:p>
        </p:txBody>
      </p:sp>
    </p:spTree>
    <p:extLst>
      <p:ext uri="{BB962C8B-B14F-4D97-AF65-F5344CB8AC3E}">
        <p14:creationId xmlns:p14="http://schemas.microsoft.com/office/powerpoint/2010/main" val="2680342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21</a:t>
            </a:fld>
            <a:endParaRPr lang="en-US"/>
          </a:p>
        </p:txBody>
      </p:sp>
    </p:spTree>
    <p:extLst>
      <p:ext uri="{BB962C8B-B14F-4D97-AF65-F5344CB8AC3E}">
        <p14:creationId xmlns:p14="http://schemas.microsoft.com/office/powerpoint/2010/main" val="146448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22</a:t>
            </a:fld>
            <a:endParaRPr lang="en-US"/>
          </a:p>
        </p:txBody>
      </p:sp>
    </p:spTree>
    <p:extLst>
      <p:ext uri="{BB962C8B-B14F-4D97-AF65-F5344CB8AC3E}">
        <p14:creationId xmlns:p14="http://schemas.microsoft.com/office/powerpoint/2010/main" val="146448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23</a:t>
            </a:fld>
            <a:endParaRPr lang="en-US"/>
          </a:p>
        </p:txBody>
      </p:sp>
    </p:spTree>
    <p:extLst>
      <p:ext uri="{BB962C8B-B14F-4D97-AF65-F5344CB8AC3E}">
        <p14:creationId xmlns:p14="http://schemas.microsoft.com/office/powerpoint/2010/main" val="14644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24</a:t>
            </a:fld>
            <a:endParaRPr lang="en-US"/>
          </a:p>
        </p:txBody>
      </p:sp>
    </p:spTree>
    <p:extLst>
      <p:ext uri="{BB962C8B-B14F-4D97-AF65-F5344CB8AC3E}">
        <p14:creationId xmlns:p14="http://schemas.microsoft.com/office/powerpoint/2010/main" val="146448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25</a:t>
            </a:fld>
            <a:endParaRPr lang="en-US"/>
          </a:p>
        </p:txBody>
      </p:sp>
    </p:spTree>
    <p:extLst>
      <p:ext uri="{BB962C8B-B14F-4D97-AF65-F5344CB8AC3E}">
        <p14:creationId xmlns:p14="http://schemas.microsoft.com/office/powerpoint/2010/main" val="3639038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26</a:t>
            </a:fld>
            <a:endParaRPr lang="en-US"/>
          </a:p>
        </p:txBody>
      </p:sp>
    </p:spTree>
    <p:extLst>
      <p:ext uri="{BB962C8B-B14F-4D97-AF65-F5344CB8AC3E}">
        <p14:creationId xmlns:p14="http://schemas.microsoft.com/office/powerpoint/2010/main" val="934336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27</a:t>
            </a:fld>
            <a:endParaRPr lang="en-US"/>
          </a:p>
        </p:txBody>
      </p:sp>
    </p:spTree>
    <p:extLst>
      <p:ext uri="{BB962C8B-B14F-4D97-AF65-F5344CB8AC3E}">
        <p14:creationId xmlns:p14="http://schemas.microsoft.com/office/powerpoint/2010/main" val="934336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a:t>
            </a:fld>
            <a:endParaRPr lang="en-US"/>
          </a:p>
        </p:txBody>
      </p:sp>
    </p:spTree>
    <p:extLst>
      <p:ext uri="{BB962C8B-B14F-4D97-AF65-F5344CB8AC3E}">
        <p14:creationId xmlns:p14="http://schemas.microsoft.com/office/powerpoint/2010/main" val="934336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3</a:t>
            </a:fld>
            <a:endParaRPr lang="en-US"/>
          </a:p>
        </p:txBody>
      </p:sp>
    </p:spTree>
    <p:extLst>
      <p:ext uri="{BB962C8B-B14F-4D97-AF65-F5344CB8AC3E}">
        <p14:creationId xmlns:p14="http://schemas.microsoft.com/office/powerpoint/2010/main" val="934336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4</a:t>
            </a:fld>
            <a:endParaRPr lang="en-US"/>
          </a:p>
        </p:txBody>
      </p:sp>
    </p:spTree>
    <p:extLst>
      <p:ext uri="{BB962C8B-B14F-4D97-AF65-F5344CB8AC3E}">
        <p14:creationId xmlns:p14="http://schemas.microsoft.com/office/powerpoint/2010/main" val="1502727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5</a:t>
            </a:fld>
            <a:endParaRPr lang="en-US"/>
          </a:p>
        </p:txBody>
      </p:sp>
    </p:spTree>
    <p:extLst>
      <p:ext uri="{BB962C8B-B14F-4D97-AF65-F5344CB8AC3E}">
        <p14:creationId xmlns:p14="http://schemas.microsoft.com/office/powerpoint/2010/main" val="3093843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6</a:t>
            </a:fld>
            <a:endParaRPr lang="en-US"/>
          </a:p>
        </p:txBody>
      </p:sp>
    </p:spTree>
    <p:extLst>
      <p:ext uri="{BB962C8B-B14F-4D97-AF65-F5344CB8AC3E}">
        <p14:creationId xmlns:p14="http://schemas.microsoft.com/office/powerpoint/2010/main" val="3489954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7</a:t>
            </a:fld>
            <a:endParaRPr lang="en-US"/>
          </a:p>
        </p:txBody>
      </p:sp>
    </p:spTree>
    <p:extLst>
      <p:ext uri="{BB962C8B-B14F-4D97-AF65-F5344CB8AC3E}">
        <p14:creationId xmlns:p14="http://schemas.microsoft.com/office/powerpoint/2010/main" val="3887284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8</a:t>
            </a:fld>
            <a:endParaRPr lang="en-US"/>
          </a:p>
        </p:txBody>
      </p:sp>
    </p:spTree>
    <p:extLst>
      <p:ext uri="{BB962C8B-B14F-4D97-AF65-F5344CB8AC3E}">
        <p14:creationId xmlns:p14="http://schemas.microsoft.com/office/powerpoint/2010/main" val="3069700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9</a:t>
            </a:fld>
            <a:endParaRPr lang="en-US"/>
          </a:p>
        </p:txBody>
      </p:sp>
    </p:spTree>
    <p:extLst>
      <p:ext uri="{BB962C8B-B14F-4D97-AF65-F5344CB8AC3E}">
        <p14:creationId xmlns:p14="http://schemas.microsoft.com/office/powerpoint/2010/main" val="412805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10</a:t>
            </a:fld>
            <a:endParaRPr lang="en-US"/>
          </a:p>
        </p:txBody>
      </p:sp>
    </p:spTree>
    <p:extLst>
      <p:ext uri="{BB962C8B-B14F-4D97-AF65-F5344CB8AC3E}">
        <p14:creationId xmlns:p14="http://schemas.microsoft.com/office/powerpoint/2010/main" val="338897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11</a:t>
            </a:fld>
            <a:endParaRPr lang="en-US"/>
          </a:p>
        </p:txBody>
      </p:sp>
    </p:spTree>
    <p:extLst>
      <p:ext uri="{BB962C8B-B14F-4D97-AF65-F5344CB8AC3E}">
        <p14:creationId xmlns:p14="http://schemas.microsoft.com/office/powerpoint/2010/main" val="3414736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13</a:t>
            </a:fld>
            <a:endParaRPr lang="en-US"/>
          </a:p>
        </p:txBody>
      </p:sp>
    </p:spTree>
    <p:extLst>
      <p:ext uri="{BB962C8B-B14F-4D97-AF65-F5344CB8AC3E}">
        <p14:creationId xmlns:p14="http://schemas.microsoft.com/office/powerpoint/2010/main" val="2180661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14</a:t>
            </a:fld>
            <a:endParaRPr lang="en-US"/>
          </a:p>
        </p:txBody>
      </p:sp>
    </p:spTree>
    <p:extLst>
      <p:ext uri="{BB962C8B-B14F-4D97-AF65-F5344CB8AC3E}">
        <p14:creationId xmlns:p14="http://schemas.microsoft.com/office/powerpoint/2010/main" val="1188602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15</a:t>
            </a:fld>
            <a:endParaRPr lang="en-US"/>
          </a:p>
        </p:txBody>
      </p:sp>
    </p:spTree>
    <p:extLst>
      <p:ext uri="{BB962C8B-B14F-4D97-AF65-F5344CB8AC3E}">
        <p14:creationId xmlns:p14="http://schemas.microsoft.com/office/powerpoint/2010/main" val="151961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16</a:t>
            </a:fld>
            <a:endParaRPr lang="en-US"/>
          </a:p>
        </p:txBody>
      </p:sp>
    </p:spTree>
    <p:extLst>
      <p:ext uri="{BB962C8B-B14F-4D97-AF65-F5344CB8AC3E}">
        <p14:creationId xmlns:p14="http://schemas.microsoft.com/office/powerpoint/2010/main" val="255368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17</a:t>
            </a:fld>
            <a:endParaRPr lang="en-US"/>
          </a:p>
        </p:txBody>
      </p:sp>
    </p:spTree>
    <p:extLst>
      <p:ext uri="{BB962C8B-B14F-4D97-AF65-F5344CB8AC3E}">
        <p14:creationId xmlns:p14="http://schemas.microsoft.com/office/powerpoint/2010/main" val="2698787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18</a:t>
            </a:fld>
            <a:endParaRPr lang="en-US"/>
          </a:p>
        </p:txBody>
      </p:sp>
    </p:spTree>
    <p:extLst>
      <p:ext uri="{BB962C8B-B14F-4D97-AF65-F5344CB8AC3E}">
        <p14:creationId xmlns:p14="http://schemas.microsoft.com/office/powerpoint/2010/main" val="1951790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19</a:t>
            </a:fld>
            <a:endParaRPr lang="en-US"/>
          </a:p>
        </p:txBody>
      </p:sp>
    </p:spTree>
    <p:extLst>
      <p:ext uri="{BB962C8B-B14F-4D97-AF65-F5344CB8AC3E}">
        <p14:creationId xmlns:p14="http://schemas.microsoft.com/office/powerpoint/2010/main" val="118521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60BD8D-DCB8-4298-B3FC-1A168FE76E6A}" type="slidenum">
              <a:rPr lang="en-US" smtClean="0"/>
              <a:t>20</a:t>
            </a:fld>
            <a:endParaRPr lang="en-US"/>
          </a:p>
        </p:txBody>
      </p:sp>
    </p:spTree>
    <p:extLst>
      <p:ext uri="{BB962C8B-B14F-4D97-AF65-F5344CB8AC3E}">
        <p14:creationId xmlns:p14="http://schemas.microsoft.com/office/powerpoint/2010/main" val="1603949732"/>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image" Target="../media/image1.png" /><Relationship Id="rId3" Type="http://schemas.openxmlformats.org/officeDocument/2006/relationships/image" Target="../media/image2.png"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2.xml" /><Relationship Id="rId2" Type="http://schemas.openxmlformats.org/officeDocument/2006/relationships/image" Target="../media/image3.png" /><Relationship Id="rId3" Type="http://schemas.openxmlformats.org/officeDocument/2006/relationships/image" Target="../media/image4.png"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a:xfrm>
            <a:off x="809625" y="1093788"/>
            <a:ext cx="2214563" cy="174625"/>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descr="Regulatory Footnote"/>
          <p:cNvSpPr txBox="1">
            <a:spLocks noChangeArrowheads="1"/>
          </p:cNvSpPr>
          <p:nvPr/>
        </p:nvSpPr>
        <p:spPr>
          <a:xfrm>
            <a:off x="762000" y="6477000"/>
            <a:ext cx="7959725" cy="246063"/>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600">
                <a:solidFill>
                  <a:schemeClr val="tx1"/>
                </a:solidFill>
                <a:latin typeface="Arial Unicode MS" pitchFamily="34" charset="-128"/>
                <a:cs typeface="Arial" charset="0"/>
              </a:defRPr>
            </a:lvl1pPr>
            <a:lvl2pPr marL="742950" indent="-285750" eaLnBrk="0" hangingPunct="0">
              <a:defRPr sz="600">
                <a:solidFill>
                  <a:schemeClr val="tx1"/>
                </a:solidFill>
                <a:latin typeface="Arial Unicode MS" pitchFamily="34" charset="-128"/>
                <a:cs typeface="Arial" charset="0"/>
              </a:defRPr>
            </a:lvl2pPr>
            <a:lvl3pPr marL="1143000" indent="-228600" eaLnBrk="0" hangingPunct="0">
              <a:defRPr sz="600">
                <a:solidFill>
                  <a:schemeClr val="tx1"/>
                </a:solidFill>
                <a:latin typeface="Arial Unicode MS" pitchFamily="34" charset="-128"/>
                <a:cs typeface="Arial" charset="0"/>
              </a:defRPr>
            </a:lvl3pPr>
            <a:lvl4pPr marL="1600200" indent="-228600" eaLnBrk="0" hangingPunct="0">
              <a:defRPr sz="600">
                <a:solidFill>
                  <a:schemeClr val="tx1"/>
                </a:solidFill>
                <a:latin typeface="Arial Unicode MS" pitchFamily="34" charset="-128"/>
                <a:cs typeface="Arial" charset="0"/>
              </a:defRPr>
            </a:lvl4pPr>
            <a:lvl5pPr marL="2057400" indent="-228600" eaLnBrk="0" hangingPunct="0">
              <a:defRPr sz="600">
                <a:solidFill>
                  <a:schemeClr val="tx1"/>
                </a:solidFill>
                <a:latin typeface="Arial Unicode MS" pitchFamily="34" charset="-128"/>
                <a:cs typeface="Arial" charset="0"/>
              </a:defRPr>
            </a:lvl5pPr>
            <a:lvl6pPr marL="2514600" indent="-228600" fontAlgn="base" eaLnBrk="0" hangingPunct="0">
              <a:spcBef>
                <a:spcPct val="0"/>
              </a:spcBef>
              <a:spcAft>
                <a:spcPct val="0"/>
              </a:spcAft>
              <a:defRPr sz="600">
                <a:solidFill>
                  <a:schemeClr val="tx1"/>
                </a:solidFill>
                <a:latin typeface="Arial Unicode MS" pitchFamily="34" charset="-128"/>
                <a:cs typeface="Arial" charset="0"/>
              </a:defRPr>
            </a:lvl6pPr>
            <a:lvl7pPr marL="2971800" indent="-228600" fontAlgn="base" eaLnBrk="0" hangingPunct="0">
              <a:spcBef>
                <a:spcPct val="0"/>
              </a:spcBef>
              <a:spcAft>
                <a:spcPct val="0"/>
              </a:spcAft>
              <a:defRPr sz="600">
                <a:solidFill>
                  <a:schemeClr val="tx1"/>
                </a:solidFill>
                <a:latin typeface="Arial Unicode MS" pitchFamily="34" charset="-128"/>
                <a:cs typeface="Arial" charset="0"/>
              </a:defRPr>
            </a:lvl7pPr>
            <a:lvl8pPr marL="3429000" indent="-228600" fontAlgn="base" eaLnBrk="0" hangingPunct="0">
              <a:spcBef>
                <a:spcPct val="0"/>
              </a:spcBef>
              <a:spcAft>
                <a:spcPct val="0"/>
              </a:spcAft>
              <a:defRPr sz="600">
                <a:solidFill>
                  <a:schemeClr val="tx1"/>
                </a:solidFill>
                <a:latin typeface="Arial Unicode MS" pitchFamily="34" charset="-128"/>
                <a:cs typeface="Arial" charset="0"/>
              </a:defRPr>
            </a:lvl8pPr>
            <a:lvl9pPr marL="3886200" indent="-228600" fontAlgn="base" eaLnBrk="0" hangingPunct="0">
              <a:spcBef>
                <a:spcPct val="0"/>
              </a:spcBef>
              <a:spcAft>
                <a:spcPct val="0"/>
              </a:spcAft>
              <a:defRPr sz="600">
                <a:solidFill>
                  <a:schemeClr val="tx1"/>
                </a:solidFill>
                <a:latin typeface="Arial Unicode MS" pitchFamily="34" charset="-128"/>
                <a:cs typeface="Arial" charset="0"/>
              </a:defRPr>
            </a:lvl9pPr>
          </a:lstStyle>
          <a:p>
            <a:pPr fontAlgn="base" eaLnBrk="1" hangingPunct="1">
              <a:spcBef>
                <a:spcPct val="0"/>
              </a:spcBef>
              <a:spcAft>
                <a:spcPct val="0"/>
              </a:spcAft>
              <a:defRPr/>
            </a:pPr>
            <a:r>
              <a:rPr lang="en-GB" sz="500" dirty="1" smtClean="0">
                <a:solidFill>
                  <a:srgbClr val="A6A6A6"/>
                </a:solidFill>
                <a:latin typeface="Arial" charset="0"/>
              </a:rPr>
              <a:t>Latham &amp; Watkins is the business name of Latham &amp; Watkins (London) LLP, a registered limited liability partnership organised under the laws of New York and authorised and regulated by the Solicitors Regulation Authority (SRA No. 203820). We are affiliated with the firm Latham &amp; Watkins LLP, a limited liability partnership organised under the laws of Delaware. © Copyright 2014 Latham &amp; Watkins. All Rights Reserved.</a:t>
            </a:r>
          </a:p>
        </p:txBody>
      </p:sp>
      <p:sp>
        <p:nvSpPr>
          <p:cNvPr id="74755" name="Rectangle 3"/>
          <p:cNvSpPr>
            <a:spLocks noGrp="1" noChangeArrowheads="1"/>
          </p:cNvSpPr>
          <p:nvPr>
            <p:ph type="ctrTitle"/>
          </p:nvPr>
        </p:nvSpPr>
        <p:spPr>
          <a:xfrm>
            <a:off x="1136424" y="2002971"/>
            <a:ext cx="6983412" cy="3229428"/>
          </a:xfrm>
        </p:spPr>
        <p:txBody>
          <a:bodyPr anchor="t"/>
          <a:lstStyle>
            <a:lvl1pPr algn="r">
              <a:defRPr sz="3600">
                <a:solidFill>
                  <a:schemeClr val="bg1"/>
                </a:solidFill>
                <a:latin typeface="+mn-lt"/>
              </a:defRPr>
            </a:lvl1pPr>
          </a:lstStyle>
          <a:p>
            <a:pPr lvl="0"/>
            <a:r>
              <a:rPr lang="en-US" noProof="0" dirty="1" smtClean="0"/>
              <a:t>Click to edit Master title style</a:t>
            </a:r>
          </a:p>
        </p:txBody>
      </p:sp>
      <p:sp>
        <p:nvSpPr>
          <p:cNvPr id="74756" name="Rectangle 4"/>
          <p:cNvSpPr>
            <a:spLocks noGrp="1" noChangeArrowheads="1"/>
          </p:cNvSpPr>
          <p:nvPr>
            <p:ph type="subTitle" idx="1"/>
          </p:nvPr>
        </p:nvSpPr>
        <p:spPr>
          <a:xfrm>
            <a:off x="1188811" y="5486400"/>
            <a:ext cx="6935788" cy="809912"/>
          </a:xfrm>
        </p:spPr>
        <p:txBody>
          <a:bodyPr/>
          <a:lstStyle>
            <a:lvl1pPr marL="0" indent="0" algn="r">
              <a:buFontTx/>
              <a:buNone/>
              <a:defRPr sz="2000" b="1">
                <a:solidFill>
                  <a:schemeClr val="bg1"/>
                </a:solidFill>
                <a:latin typeface="+mn-lt"/>
              </a:defRPr>
            </a:lvl1pPr>
          </a:lstStyle>
          <a:p>
            <a:pPr lvl="0"/>
            <a:r>
              <a:rPr lang="en-US" noProof="0" dirty="1" smtClean="0"/>
              <a:t>Click to edit Master subtitle style</a:t>
            </a:r>
          </a:p>
        </p:txBody>
      </p:sp>
    </p:spTree>
    <p:extLst>
      <p:ext uri="{BB962C8B-B14F-4D97-AF65-F5344CB8AC3E}">
        <p14:creationId xmlns:p14="http://schemas.microsoft.com/office/powerpoint/2010/main" val="4098684837"/>
      </p:ext>
    </p:extLst>
  </p:cSld>
  <p:clrMapOvr>
    <a:overrideClrMapping bg1="lt1" tx1="dk1" bg2="lt2" tx2="dk2" accent1="accent1" accent2="accent2" accent3="accent3" accent4="accent4" accent5="accent5" accent6="accent6" hlink="hlink" folHlink="folHlink"/>
  </p:clrMapOvr>
  <p:transition spd="fast">
    <p:wipe dir="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p>
        </p:txBody>
      </p:sp>
      <p:sp>
        <p:nvSpPr>
          <p:cNvPr id="6" name="Rectangle 3"/>
          <p:cNvSpPr>
            <a:spLocks noGrp="1" noChangeArrowheads="1"/>
          </p:cNvSpPr>
          <p:nvPr>
            <p:ph type="title"/>
          </p:nvPr>
        </p:nvSpPr>
        <p:spPr>
          <a:xfrm>
            <a:off x="797154" y="297544"/>
            <a:ext cx="8216218" cy="732971"/>
          </a:xfrm>
          <a:prstGeom prst="rect"/>
          <a:noFill/>
          <a:ln>
            <a:noFill/>
          </a:ln>
          <a:effectLst/>
          <a:extLst>
            <a:ext uri="{909E8E84-426E-40DD-AFC4-6F175D3DCCD1}">
              <a14:hiddenFill xmlns:a14="http://schemas.microsoft.com/office/drawing/2010/main">
                <a:solidFill>
                  <a:srgbClr val="4C70E7"/>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a:lstStyle>
            <a:lvl1pPr>
              <a:defRPr>
                <a:latin typeface="+mn-lt"/>
              </a:defRPr>
            </a:lvl1pPr>
          </a:lstStyle>
          <a:p>
            <a:pPr lvl="0"/>
            <a:r>
              <a:rPr lang="en-US" dirty="1" smtClean="0"/>
              <a:t>Click to edit Master title style</a:t>
            </a:r>
          </a:p>
        </p:txBody>
      </p:sp>
      <p:sp>
        <p:nvSpPr>
          <p:cNvPr id="4" name="Rectangle 5"/>
          <p:cNvSpPr>
            <a:spLocks noGrp="1" noChangeArrowheads="1"/>
          </p:cNvSpPr>
          <p:nvPr>
            <p:ph type="sldNum" sz="quarter" idx="10"/>
          </p:nvPr>
        </p:nvSpPr>
        <p:spPr/>
        <p:txBody>
          <a:bodyPr/>
          <a:lstStyle>
            <a:lvl1pPr>
              <a:defRPr/>
            </a:lvl1pPr>
          </a:lstStyle>
          <a:p>
            <a:pPr>
              <a:defRPr/>
            </a:pPr>
            <a:fld id="{DFB540D0-83AC-4585-8555-7BF633CC1CB8}" type="slidenum">
              <a:rPr lang="en-GB" altLang="en-US"/>
              <a:t>‹#›</a:t>
            </a:fld>
          </a:p>
        </p:txBody>
      </p:sp>
    </p:spTree>
    <p:extLst>
      <p:ext uri="{BB962C8B-B14F-4D97-AF65-F5344CB8AC3E}">
        <p14:creationId xmlns:p14="http://schemas.microsoft.com/office/powerpoint/2010/main" val="2018422426"/>
      </p:ext>
    </p:extLst>
  </p:cSld>
  <p:clrMapOvr>
    <a:masterClrMapping/>
  </p:clrMapOvr>
  <p:transition spd="fast">
    <p:wipe dir="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1" smtClean="0"/>
              <a:t>Click to edit Master title style</a:t>
            </a:r>
            <a:endParaRPr lang="en-US"/>
          </a:p>
        </p:txBody>
      </p:sp>
      <p:sp>
        <p:nvSpPr>
          <p:cNvPr id="3" name="Content Placeholder 2"/>
          <p:cNvSpPr>
            <a:spLocks noGrp="1"/>
          </p:cNvSpPr>
          <p:nvPr>
            <p:ph sz="half" idx="1"/>
          </p:nvPr>
        </p:nvSpPr>
        <p:spPr>
          <a:xfrm>
            <a:off x="427038" y="1524000"/>
            <a:ext cx="4108450" cy="4865688"/>
          </a:xfrm>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800"/>
            </a:lvl6pPr>
            <a:lvl7pPr>
              <a:defRPr sz="1800"/>
            </a:lvl7pPr>
            <a:lvl8pPr>
              <a:defRPr sz="1800"/>
            </a:lvl8pPr>
            <a:lvl9pPr>
              <a:defRPr sz="1800"/>
            </a:lvl9pPr>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endParaRPr lang="en-US"/>
          </a:p>
        </p:txBody>
      </p:sp>
      <p:sp>
        <p:nvSpPr>
          <p:cNvPr id="4" name="Content Placeholder 3"/>
          <p:cNvSpPr>
            <a:spLocks noGrp="1"/>
          </p:cNvSpPr>
          <p:nvPr>
            <p:ph sz="half" idx="2"/>
          </p:nvPr>
        </p:nvSpPr>
        <p:spPr>
          <a:xfrm>
            <a:off x="4687889" y="1524000"/>
            <a:ext cx="4110037" cy="4865688"/>
          </a:xfrm>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800"/>
            </a:lvl6pPr>
            <a:lvl7pPr>
              <a:defRPr sz="1800"/>
            </a:lvl7pPr>
            <a:lvl8pPr>
              <a:defRPr sz="1800"/>
            </a:lvl8pPr>
            <a:lvl9pPr>
              <a:defRPr sz="1800"/>
            </a:lvl9pPr>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endParaRPr lang="en-US"/>
          </a:p>
        </p:txBody>
      </p:sp>
      <p:sp>
        <p:nvSpPr>
          <p:cNvPr id="5" name="Rectangle 5"/>
          <p:cNvSpPr>
            <a:spLocks noGrp="1" noChangeArrowheads="1"/>
          </p:cNvSpPr>
          <p:nvPr>
            <p:ph type="sldNum" sz="quarter" idx="10"/>
          </p:nvPr>
        </p:nvSpPr>
        <p:spPr/>
        <p:txBody>
          <a:bodyPr/>
          <a:lstStyle>
            <a:lvl1pPr>
              <a:defRPr/>
            </a:lvl1pPr>
          </a:lstStyle>
          <a:p>
            <a:pPr>
              <a:defRPr/>
            </a:pPr>
            <a:fld id="{9F29507A-4931-41D0-91A4-B616DB8E55D7}" type="slidenum">
              <a:rPr lang="en-GB" altLang="en-US"/>
              <a:t>‹#›</a:t>
            </a:fld>
          </a:p>
        </p:txBody>
      </p:sp>
    </p:spTree>
    <p:extLst>
      <p:ext uri="{BB962C8B-B14F-4D97-AF65-F5344CB8AC3E}">
        <p14:creationId xmlns:p14="http://schemas.microsoft.com/office/powerpoint/2010/main" val="2650908585"/>
      </p:ext>
    </p:extLst>
  </p:cSld>
  <p:clrMapOvr>
    <a:masterClrMapping/>
  </p:clrMapOvr>
  <p:transition spd="fast">
    <p:wipe dir="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1" smtClean="0"/>
              <a:t>Click to edit Master title style</a:t>
            </a:r>
            <a:endParaRPr lang="en-US"/>
          </a:p>
        </p:txBody>
      </p:sp>
      <p:sp>
        <p:nvSpPr>
          <p:cNvPr id="3" name="Rectangle 5"/>
          <p:cNvSpPr>
            <a:spLocks noGrp="1" noChangeArrowheads="1"/>
          </p:cNvSpPr>
          <p:nvPr>
            <p:ph type="sldNum" sz="quarter" idx="10"/>
          </p:nvPr>
        </p:nvSpPr>
        <p:spPr/>
        <p:txBody>
          <a:bodyPr/>
          <a:lstStyle>
            <a:lvl1pPr>
              <a:defRPr/>
            </a:lvl1pPr>
          </a:lstStyle>
          <a:p>
            <a:pPr>
              <a:defRPr/>
            </a:pPr>
            <a:fld id="{B9C6CB0E-6628-43A0-99A2-951006F1C842}" type="slidenum">
              <a:rPr lang="en-GB" altLang="en-US"/>
              <a:t>‹#›</a:t>
            </a:fld>
          </a:p>
        </p:txBody>
      </p:sp>
    </p:spTree>
    <p:extLst>
      <p:ext uri="{BB962C8B-B14F-4D97-AF65-F5344CB8AC3E}">
        <p14:creationId xmlns:p14="http://schemas.microsoft.com/office/powerpoint/2010/main" val="2483387295"/>
      </p:ext>
    </p:extLst>
  </p:cSld>
  <p:clrMapOvr>
    <a:masterClrMapping/>
  </p:clrMapOvr>
  <p:transition spd="fast">
    <p:wipe dir="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1A07F9CE-5476-420E-92D9-C6F2B94ED602}" type="slidenum">
              <a:rPr lang="en-GB" altLang="en-US"/>
              <a:t>‹#›</a:t>
            </a:fld>
          </a:p>
        </p:txBody>
      </p:sp>
    </p:spTree>
    <p:extLst>
      <p:ext uri="{BB962C8B-B14F-4D97-AF65-F5344CB8AC3E}">
        <p14:creationId xmlns:p14="http://schemas.microsoft.com/office/powerpoint/2010/main" val="737457405"/>
      </p:ext>
    </p:extLst>
  </p:cSld>
  <p:clrMapOvr>
    <a:masterClrMapping/>
  </p:clrMapOvr>
  <p:transition spd="fast">
    <p:wipe dir="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4755" name="Rectangle 3"/>
          <p:cNvSpPr>
            <a:spLocks noGrp="1" noChangeArrowheads="1"/>
          </p:cNvSpPr>
          <p:nvPr>
            <p:ph type="ctrTitle"/>
          </p:nvPr>
        </p:nvSpPr>
        <p:spPr>
          <a:xfrm>
            <a:off x="1136424" y="2002971"/>
            <a:ext cx="6983412" cy="3229428"/>
          </a:xfrm>
        </p:spPr>
        <p:txBody>
          <a:bodyPr anchor="t"/>
          <a:lstStyle>
            <a:lvl1pPr algn="r">
              <a:defRPr sz="3600">
                <a:solidFill>
                  <a:schemeClr val="bg1"/>
                </a:solidFill>
                <a:latin typeface="+mn-lt"/>
              </a:defRPr>
            </a:lvl1pPr>
          </a:lstStyle>
          <a:p>
            <a:pPr lvl="0"/>
            <a:r>
              <a:rPr lang="en-US" noProof="0" dirty="1" smtClean="0"/>
              <a:t>Click to edit Master title style</a:t>
            </a:r>
          </a:p>
        </p:txBody>
      </p:sp>
      <p:sp>
        <p:nvSpPr>
          <p:cNvPr id="74756" name="Rectangle 4"/>
          <p:cNvSpPr>
            <a:spLocks noGrp="1" noChangeArrowheads="1"/>
          </p:cNvSpPr>
          <p:nvPr>
            <p:ph type="subTitle" idx="1"/>
          </p:nvPr>
        </p:nvSpPr>
        <p:spPr>
          <a:xfrm>
            <a:off x="1188811" y="5486400"/>
            <a:ext cx="6935788" cy="809912"/>
          </a:xfrm>
        </p:spPr>
        <p:txBody>
          <a:bodyPr/>
          <a:lstStyle>
            <a:lvl1pPr marL="0" indent="0" algn="r">
              <a:buFontTx/>
              <a:buNone/>
              <a:defRPr sz="2000" b="1">
                <a:solidFill>
                  <a:schemeClr val="bg1"/>
                </a:solidFill>
                <a:latin typeface="+mn-lt"/>
              </a:defRPr>
            </a:lvl1pPr>
          </a:lstStyle>
          <a:p>
            <a:pPr lvl="0"/>
            <a:r>
              <a:rPr lang="en-US" noProof="0" dirty="1" smtClean="0"/>
              <a:t>Click to edit Master subtitle style</a:t>
            </a:r>
          </a:p>
        </p:txBody>
      </p:sp>
      <p:sp>
        <p:nvSpPr>
          <p:cNvPr id="3" name="TextBox 2" descr="Regulatory Footnote"/>
          <p:cNvSpPr txBox="1"/>
          <p:nvPr/>
        </p:nvSpPr>
        <p:spPr>
          <a:xfrm>
            <a:off x="762003" y="6476779"/>
            <a:ext cx="6386283" cy="323165"/>
          </a:xfrm>
          <a:prstGeom prst="rect"/>
          <a:noFill/>
        </p:spPr>
        <p:txBody>
          <a:bodyPr wrap="square" rtlCol="0">
            <a:spAutoFit/>
          </a:bodyPr>
          <a:lstStyle/>
          <a:p>
            <a:pPr fontAlgn="base">
              <a:spcBef>
                <a:spcPct val="0"/>
              </a:spcBef>
              <a:spcAft>
                <a:spcPct val="0"/>
              </a:spcAft>
              <a:defRPr/>
            </a:pPr>
            <a:r>
              <a:rPr lang="en-US" sz="500" dirty="1" smtClean="0">
                <a:solidFill>
                  <a:srgbClr val="FFFFFF">
                    <a:lumMod val="65000"/>
                  </a:srgbClr>
                </a:solidFill>
              </a:rPr>
              <a:t>Latham &amp; Watkins operates worldwide as a limited liability partnership organized under the laws of the State of Delaware (USA) with affiliated limited liability partnerships conducting the practice in the United Kingdom, France, Italy and Singapore and as affiliated partnerships conducting the practice in Hong Kong and Japan. The Law Office of Salman M. Al-Sudairi is Latham &amp; Watkins’ associated office in the Kingdom of Saudi Arabia. In Qatar, Latham &amp; Watkins LLP is licensed by the Qatar Financial Centre Authority. © Copyright 2014 Latham &amp; Watkins. All Rights Reserved.</a:t>
            </a:r>
          </a:p>
        </p:txBody>
      </p:sp>
      <p:pic>
        <p:nvPicPr>
          <p:cNvPr id="5" name="Picture 2"/>
          <p:cNvPicPr>
            <a:picLocks noChangeAspect="1" noChangeArrowheads="1"/>
          </p:cNvPicPr>
          <p:nvPr/>
        </p:nvPicPr>
        <p:blipFill>
          <a:blip r:embed="rId3"/>
          <a:srcRect/>
          <a:stretch>
            <a:fillRect/>
          </a:stretch>
        </p:blipFill>
        <p:spPr>
          <a:xfrm>
            <a:off x="412751" y="1076597"/>
            <a:ext cx="2618316" cy="174691"/>
          </a:xfrm>
          <a:prstGeom prst="rect"/>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902831"/>
      </p:ext>
    </p:extLst>
  </p:cSld>
  <p:clrMapOvr>
    <a:overrideClrMapping bg1="lt1" tx1="dk1" bg2="lt2" tx2="dk2" accent1="accent1" accent2="accent2" accent3="accent3" accent4="accent4" accent5="accent5" accent6="accent6" hlink="hlink" folHlink="folHlink"/>
  </p:clrMapOvr>
  <p:transition spd="fast">
    <p:wipe dir="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1" smtClean="0"/>
              <a:t>First level</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p>
        </p:txBody>
      </p:sp>
      <p:sp>
        <p:nvSpPr>
          <p:cNvPr id="4" name="Rectangle 5"/>
          <p:cNvSpPr>
            <a:spLocks noGrp="1" noChangeArrowheads="1"/>
          </p:cNvSpPr>
          <p:nvPr>
            <p:ph type="sldNum" sz="quarter" idx="10"/>
          </p:nvPr>
        </p:nvSpPr>
        <p:spPr/>
        <p:txBody>
          <a:bodyPr/>
          <a:lstStyle>
            <a:lvl1pPr>
              <a:defRPr>
                <a:latin typeface="+mn-lt"/>
              </a:defRPr>
            </a:lvl1pPr>
          </a:lstStyle>
          <a:p>
            <a:fld id="{5F88BA56-2D4D-4B5C-B50F-5A1A443AAEDC}" type="slidenum">
              <a:rPr lang="en-US" smtClean="0"/>
              <a:t>‹#›</a:t>
            </a:fld>
            <a:endParaRPr lang="en-US"/>
          </a:p>
        </p:txBody>
      </p:sp>
      <p:sp>
        <p:nvSpPr>
          <p:cNvPr id="6" name="Rectangle 3"/>
          <p:cNvSpPr>
            <a:spLocks noGrp="1" noChangeArrowheads="1"/>
          </p:cNvSpPr>
          <p:nvPr>
            <p:ph type="title"/>
          </p:nvPr>
        </p:nvSpPr>
        <p:spPr>
          <a:xfrm>
            <a:off x="797154" y="297543"/>
            <a:ext cx="8216218" cy="732971"/>
          </a:xfrm>
          <a:prstGeom prst="rect"/>
          <a:noFill/>
          <a:ln>
            <a:noFill/>
          </a:ln>
          <a:effectLst/>
          <a:extLst>
            <a:ext uri="{909E8E84-426E-40DD-AFC4-6F175D3DCCD1}">
              <a14:hiddenFill xmlns:a14="http://schemas.microsoft.com/office/drawing/2010/main">
                <a:solidFill>
                  <a:srgbClr val="4C70E7"/>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vert="horz" wrap="square" lIns="91440" tIns="91440" rIns="91440" bIns="91440" numCol="1" anchor="ctr" anchorCtr="0" compatLnSpc="1">
            <a:prstTxWarp prst="textNoShape"/>
          </a:bodyPr>
          <a:lstStyle>
            <a:lvl1pPr>
              <a:defRPr>
                <a:latin typeface="+mn-lt"/>
              </a:defRPr>
            </a:lvl1pPr>
          </a:lstStyle>
          <a:p>
            <a:pPr lvl="0"/>
            <a:r>
              <a:rPr lang="en-US" dirty="1" smtClean="0"/>
              <a:t>Click to edit Master title style</a:t>
            </a:r>
          </a:p>
        </p:txBody>
      </p:sp>
    </p:spTree>
    <p:extLst>
      <p:ext uri="{BB962C8B-B14F-4D97-AF65-F5344CB8AC3E}">
        <p14:creationId xmlns:p14="http://schemas.microsoft.com/office/powerpoint/2010/main" val="59173171"/>
      </p:ext>
    </p:extLst>
  </p:cSld>
  <p:clrMapOvr>
    <a:masterClrMapping/>
  </p:clrMapOvr>
  <p:transition spd="fast">
    <p:wipe dir="l"/>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1" smtClean="0"/>
              <a:t>Click to edit Master title style</a:t>
            </a:r>
            <a:endParaRPr lang="en-US"/>
          </a:p>
        </p:txBody>
      </p:sp>
      <p:sp>
        <p:nvSpPr>
          <p:cNvPr id="3" name="Content Placeholder 2"/>
          <p:cNvSpPr>
            <a:spLocks noGrp="1"/>
          </p:cNvSpPr>
          <p:nvPr>
            <p:ph sz="half" idx="1"/>
          </p:nvPr>
        </p:nvSpPr>
        <p:spPr>
          <a:xfrm>
            <a:off x="427038" y="1524000"/>
            <a:ext cx="4108450" cy="4865688"/>
          </a:xfrm>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800"/>
            </a:lvl6pPr>
            <a:lvl7pPr>
              <a:defRPr sz="1800"/>
            </a:lvl7pPr>
            <a:lvl8pPr>
              <a:defRPr sz="1800"/>
            </a:lvl8pPr>
            <a:lvl9pPr>
              <a:defRPr sz="1800"/>
            </a:lvl9pPr>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endParaRPr lang="en-US"/>
          </a:p>
        </p:txBody>
      </p:sp>
      <p:sp>
        <p:nvSpPr>
          <p:cNvPr id="4" name="Content Placeholder 3"/>
          <p:cNvSpPr>
            <a:spLocks noGrp="1"/>
          </p:cNvSpPr>
          <p:nvPr>
            <p:ph sz="half" idx="2"/>
          </p:nvPr>
        </p:nvSpPr>
        <p:spPr>
          <a:xfrm>
            <a:off x="4687888" y="1524000"/>
            <a:ext cx="4110037" cy="4865688"/>
          </a:xfrm>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800"/>
            </a:lvl6pPr>
            <a:lvl7pPr>
              <a:defRPr sz="1800"/>
            </a:lvl7pPr>
            <a:lvl8pPr>
              <a:defRPr sz="1800"/>
            </a:lvl8pPr>
            <a:lvl9pPr>
              <a:defRPr sz="1800"/>
            </a:lvl9pPr>
          </a:lstStyle>
          <a:p>
            <a:pPr lvl="0"/>
            <a:r>
              <a:rPr lang="en-US" dirty="1" smtClean="0"/>
              <a:t>Click to edit Master text styles</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endParaRPr lang="en-US"/>
          </a:p>
        </p:txBody>
      </p:sp>
      <p:sp>
        <p:nvSpPr>
          <p:cNvPr id="5" name="Rectangle 5"/>
          <p:cNvSpPr>
            <a:spLocks noGrp="1" noChangeArrowheads="1"/>
          </p:cNvSpPr>
          <p:nvPr>
            <p:ph type="sldNum" sz="quarter" idx="10"/>
          </p:nvPr>
        </p:nvSpPr>
        <p:spPr/>
        <p:txBody>
          <a:bodyPr/>
          <a:lstStyle>
            <a:lvl1pPr>
              <a:defRPr>
                <a:latin typeface="+mn-lt"/>
              </a:defRPr>
            </a:lvl1pPr>
          </a:lstStyle>
          <a:p>
            <a:fld id="{5F88BA56-2D4D-4B5C-B50F-5A1A443AAEDC}" type="slidenum">
              <a:rPr lang="en-US" smtClean="0"/>
              <a:t>‹#›</a:t>
            </a:fld>
            <a:endParaRPr lang="en-US"/>
          </a:p>
        </p:txBody>
      </p:sp>
    </p:spTree>
    <p:extLst>
      <p:ext uri="{BB962C8B-B14F-4D97-AF65-F5344CB8AC3E}">
        <p14:creationId xmlns:p14="http://schemas.microsoft.com/office/powerpoint/2010/main" val="3481902035"/>
      </p:ext>
    </p:extLst>
  </p:cSld>
  <p:clrMapOvr>
    <a:masterClrMapping/>
  </p:clrMapOvr>
  <p:transition spd="fast">
    <p:wipe dir="l"/>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1" smtClean="0"/>
              <a:t>Click to edit Master title style</a:t>
            </a:r>
            <a:endParaRPr lang="en-US"/>
          </a:p>
        </p:txBody>
      </p:sp>
      <p:sp>
        <p:nvSpPr>
          <p:cNvPr id="3" name="Rectangle 5"/>
          <p:cNvSpPr>
            <a:spLocks noGrp="1" noChangeArrowheads="1"/>
          </p:cNvSpPr>
          <p:nvPr>
            <p:ph type="sldNum" sz="quarter" idx="10"/>
          </p:nvPr>
        </p:nvSpPr>
        <p:spPr/>
        <p:txBody>
          <a:bodyPr/>
          <a:lstStyle>
            <a:lvl1pPr>
              <a:defRPr>
                <a:latin typeface="+mn-lt"/>
              </a:defRPr>
            </a:lvl1pPr>
          </a:lstStyle>
          <a:p>
            <a:fld id="{5F88BA56-2D4D-4B5C-B50F-5A1A443AAEDC}" type="slidenum">
              <a:rPr lang="en-US" smtClean="0"/>
              <a:t>‹#›</a:t>
            </a:fld>
            <a:endParaRPr lang="en-US"/>
          </a:p>
        </p:txBody>
      </p:sp>
    </p:spTree>
    <p:extLst>
      <p:ext uri="{BB962C8B-B14F-4D97-AF65-F5344CB8AC3E}">
        <p14:creationId xmlns:p14="http://schemas.microsoft.com/office/powerpoint/2010/main" val="2838247818"/>
      </p:ext>
    </p:extLst>
  </p:cSld>
  <p:clrMapOvr>
    <a:masterClrMapping/>
  </p:clrMapOvr>
  <p:transition spd="fast">
    <p:wipe dir="l"/>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fld id="{5F88BA56-2D4D-4B5C-B50F-5A1A443AAEDC}" type="slidenum">
              <a:rPr lang="en-US" smtClean="0"/>
              <a:t>‹#›</a:t>
            </a:fld>
            <a:endParaRPr lang="en-US"/>
          </a:p>
        </p:txBody>
      </p:sp>
    </p:spTree>
    <p:extLst>
      <p:ext uri="{BB962C8B-B14F-4D97-AF65-F5344CB8AC3E}">
        <p14:creationId xmlns:p14="http://schemas.microsoft.com/office/powerpoint/2010/main" val="3344810694"/>
      </p:ext>
    </p:extLst>
  </p:cSld>
  <p:clrMapOvr>
    <a:masterClrMapping/>
  </p:clrMapOvr>
  <p:transition spd="fast">
    <p:wipe dir="l"/>
  </p:transition>
  <p:timing>
    <p:tnLst>
      <p:par>
        <p:cTn id="1" dur="indefinite" restart="never" nodeType="tmRoot"/>
      </p:par>
    </p:tn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image" Target="../media/image5.png" /><Relationship Id="rId8" Type="http://schemas.openxmlformats.org/officeDocument/2006/relationships/image" Target="../media/image6.png"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3.xml" /><Relationship Id="rId7" Type="http://schemas.openxmlformats.org/officeDocument/2006/relationships/image" Target="../media/image7.png" /><Relationship Id="rId8" Type="http://schemas.openxmlformats.org/officeDocument/2006/relationships/image" Target="../media/image8.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a:xfrm>
            <a:off x="796925" y="296863"/>
            <a:ext cx="8216900" cy="733425"/>
          </a:xfrm>
          <a:prstGeom prst="rect"/>
          <a:noFill/>
          <a:ln>
            <a:noFill/>
          </a:ln>
          <a:effectLst/>
          <a:extLst>
            <a:ext uri="{909E8E84-426E-40DD-AFC4-6F175D3DCCD1}">
              <a14:hiddenFill xmlns:a14="http://schemas.microsoft.com/office/drawing/2010/main">
                <a:solidFill>
                  <a:srgbClr val="4C70E7"/>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vert="horz" wrap="square" lIns="91440" tIns="91440" rIns="91440" bIns="91440" numCol="1" anchor="ctr" anchorCtr="0" compatLnSpc="1">
            <a:prstTxWarp prst="textNoShape"/>
          </a:bodyPr>
          <a:lstStyle/>
          <a:p>
            <a:pPr lvl="0"/>
            <a:r>
              <a:rPr lang="en-US" altLang="en-US" dirty="1" smtClean="0"/>
              <a:t>Title</a:t>
            </a:r>
          </a:p>
        </p:txBody>
      </p:sp>
      <p:sp>
        <p:nvSpPr>
          <p:cNvPr id="1027" name="Rectangle 4"/>
          <p:cNvSpPr>
            <a:spLocks noGrp="1" noChangeArrowheads="1"/>
          </p:cNvSpPr>
          <p:nvPr>
            <p:ph type="body" idx="1"/>
          </p:nvPr>
        </p:nvSpPr>
        <p:spPr>
          <a:xfrm>
            <a:off x="841375" y="1582738"/>
            <a:ext cx="7956550" cy="4657725"/>
          </a:xfrm>
          <a:prstGeom prst="rect"/>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vert="horz" wrap="square" lIns="91440" tIns="91440" rIns="91440" bIns="91440" numCol="1" anchor="t" anchorCtr="0" compatLnSpc="1">
            <a:prstTxWarp prst="textNoShape"/>
          </a:bodyPr>
          <a:lstStyle/>
          <a:p>
            <a:pPr lvl="0"/>
            <a:r>
              <a:rPr lang="en-US" altLang="en-US" dirty="1" smtClean="0"/>
              <a:t>First level</a:t>
            </a:r>
          </a:p>
          <a:p>
            <a:pPr lvl="1"/>
            <a:r>
              <a:rPr lang="en-US" altLang="en-US" dirty="1" smtClean="0"/>
              <a:t>Second level</a:t>
            </a:r>
          </a:p>
          <a:p>
            <a:pPr lvl="2"/>
            <a:r>
              <a:rPr lang="en-US" altLang="en-US" dirty="1" smtClean="0"/>
              <a:t>Third level</a:t>
            </a:r>
          </a:p>
          <a:p>
            <a:pPr lvl="3"/>
            <a:r>
              <a:rPr lang="en-US" altLang="en-US" dirty="1" smtClean="0"/>
              <a:t>Fourth level</a:t>
            </a:r>
          </a:p>
          <a:p>
            <a:pPr lvl="4"/>
            <a:r>
              <a:rPr lang="en-US" altLang="en-US" dirty="1" smtClean="0"/>
              <a:t>Fifth level</a:t>
            </a:r>
          </a:p>
        </p:txBody>
      </p:sp>
      <p:sp>
        <p:nvSpPr>
          <p:cNvPr id="73733" name="Rectangle 5"/>
          <p:cNvSpPr>
            <a:spLocks noGrp="1" noChangeArrowheads="1"/>
          </p:cNvSpPr>
          <p:nvPr>
            <p:ph type="sldNum" sz="quarter" idx="4"/>
          </p:nvPr>
        </p:nvSpPr>
        <p:spPr>
          <a:xfrm>
            <a:off x="8299450" y="6526213"/>
            <a:ext cx="374650" cy="228600"/>
          </a:xfrm>
          <a:prstGeom prst="rect"/>
          <a:noFill/>
          <a:ln>
            <a:no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spAutoFit/>
          </a:bodyPr>
          <a:lstStyle>
            <a:lvl1pPr algn="r">
              <a:spcBef>
                <a:spcPct val="50000"/>
              </a:spcBef>
              <a:defRPr sz="900" smtClean="0">
                <a:solidFill>
                  <a:srgbClr val="AC0000"/>
                </a:solidFill>
                <a:latin typeface="Arial" charset="0"/>
              </a:defRPr>
            </a:lvl1pPr>
          </a:lstStyle>
          <a:p>
            <a:pPr fontAlgn="base">
              <a:spcAft>
                <a:spcPct val="0"/>
              </a:spcAft>
              <a:defRPr/>
            </a:pPr>
            <a:fld id="{84F874BA-EBF6-4C60-ACBA-1B3A18FB889F}" type="slidenum">
              <a:rPr lang="en-GB" altLang="en-US">
                <a:cs typeface="Arial" charset="0"/>
              </a:rPr>
              <a:t>‹#›</a:t>
            </a:fld>
            <a:endParaRPr lang="en-GB" altLang="en-US">
              <a:cs typeface="Arial" charset="0"/>
            </a:endParaRPr>
          </a:p>
        </p:txBody>
      </p:sp>
      <p:pic>
        <p:nvPicPr>
          <p:cNvPr id="1029" name="Picture 2"/>
          <p:cNvPicPr>
            <a:picLocks noChangeAspect="1" noChangeArrowheads="1"/>
          </p:cNvPicPr>
          <p:nvPr/>
        </p:nvPicPr>
        <p:blipFill>
          <a:blip r:embed="rId8"/>
          <a:srcRect/>
          <a:stretch>
            <a:fillRect/>
          </a:stretch>
        </p:blipFill>
        <p:spPr>
          <a:xfrm>
            <a:off x="900113" y="6570663"/>
            <a:ext cx="1411287" cy="111125"/>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432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fast">
    <p:wipe dir="l"/>
  </p:transition>
  <p:timing>
    <p:tnLst>
      <p:par>
        <p:cTn id="1" dur="indefinite" restart="never" nodeType="tmRoot"/>
      </p:par>
    </p:tnLst>
  </p:timing>
  <p:hf hdr="0" dt="0" ftr="0"/>
  <p:txStyles>
    <p:titleStyle>
      <a:lvl1pPr algn="l" fontAlgn="base" rtl="0" eaLnBrk="0" hangingPunct="0">
        <a:lnSpc>
          <a:spcPct val="95000"/>
        </a:lnSpc>
        <a:spcBef>
          <a:spcPct val="0"/>
        </a:spcBef>
        <a:spcAft>
          <a:spcPct val="0"/>
        </a:spcAft>
        <a:defRPr sz="2800" b="1">
          <a:solidFill>
            <a:schemeClr val="bg1"/>
          </a:solidFill>
          <a:latin typeface="+mn-lt"/>
          <a:ea typeface="+mj-ea"/>
          <a:cs typeface="+mj-cs"/>
        </a:defRPr>
      </a:lvl1pPr>
      <a:lvl2pPr algn="l" fontAlgn="base" rtl="0" eaLnBrk="0" hangingPunct="0">
        <a:lnSpc>
          <a:spcPct val="95000"/>
        </a:lnSpc>
        <a:spcBef>
          <a:spcPct val="0"/>
        </a:spcBef>
        <a:spcAft>
          <a:spcPct val="0"/>
        </a:spcAft>
        <a:defRPr sz="2800" b="1">
          <a:solidFill>
            <a:schemeClr val="bg1"/>
          </a:solidFill>
          <a:latin typeface="Arial" charset="0"/>
        </a:defRPr>
      </a:lvl2pPr>
      <a:lvl3pPr algn="l" fontAlgn="base" rtl="0" eaLnBrk="0" hangingPunct="0">
        <a:lnSpc>
          <a:spcPct val="95000"/>
        </a:lnSpc>
        <a:spcBef>
          <a:spcPct val="0"/>
        </a:spcBef>
        <a:spcAft>
          <a:spcPct val="0"/>
        </a:spcAft>
        <a:defRPr sz="2800" b="1">
          <a:solidFill>
            <a:schemeClr val="bg1"/>
          </a:solidFill>
          <a:latin typeface="Arial" charset="0"/>
        </a:defRPr>
      </a:lvl3pPr>
      <a:lvl4pPr algn="l" fontAlgn="base" rtl="0" eaLnBrk="0" hangingPunct="0">
        <a:lnSpc>
          <a:spcPct val="95000"/>
        </a:lnSpc>
        <a:spcBef>
          <a:spcPct val="0"/>
        </a:spcBef>
        <a:spcAft>
          <a:spcPct val="0"/>
        </a:spcAft>
        <a:defRPr sz="2800" b="1">
          <a:solidFill>
            <a:schemeClr val="bg1"/>
          </a:solidFill>
          <a:latin typeface="Arial" charset="0"/>
        </a:defRPr>
      </a:lvl4pPr>
      <a:lvl5pPr algn="l" fontAlgn="base" rtl="0" eaLnBrk="0" hangingPunct="0">
        <a:lnSpc>
          <a:spcPct val="95000"/>
        </a:lnSpc>
        <a:spcBef>
          <a:spcPct val="0"/>
        </a:spcBef>
        <a:spcAft>
          <a:spcPct val="0"/>
        </a:spcAft>
        <a:defRPr sz="2800" b="1">
          <a:solidFill>
            <a:schemeClr val="bg1"/>
          </a:solidFill>
          <a:latin typeface="Arial" charset="0"/>
        </a:defRPr>
      </a:lvl5pPr>
      <a:lvl6pPr marL="457200" algn="l" fontAlgn="base" rtl="0" eaLnBrk="1" hangingPunct="1">
        <a:lnSpc>
          <a:spcPct val="95000"/>
        </a:lnSpc>
        <a:spcBef>
          <a:spcPct val="0"/>
        </a:spcBef>
        <a:spcAft>
          <a:spcPct val="0"/>
        </a:spcAft>
        <a:defRPr sz="3200" b="1">
          <a:solidFill>
            <a:srgbClr val="005480"/>
          </a:solidFill>
          <a:latin typeface="Arial" charset="0"/>
        </a:defRPr>
      </a:lvl6pPr>
      <a:lvl7pPr marL="914400" algn="l" fontAlgn="base" rtl="0" eaLnBrk="1" hangingPunct="1">
        <a:lnSpc>
          <a:spcPct val="95000"/>
        </a:lnSpc>
        <a:spcBef>
          <a:spcPct val="0"/>
        </a:spcBef>
        <a:spcAft>
          <a:spcPct val="0"/>
        </a:spcAft>
        <a:defRPr sz="3200" b="1">
          <a:solidFill>
            <a:srgbClr val="005480"/>
          </a:solidFill>
          <a:latin typeface="Arial" charset="0"/>
        </a:defRPr>
      </a:lvl7pPr>
      <a:lvl8pPr marL="1371600" algn="l" fontAlgn="base" rtl="0" eaLnBrk="1" hangingPunct="1">
        <a:lnSpc>
          <a:spcPct val="95000"/>
        </a:lnSpc>
        <a:spcBef>
          <a:spcPct val="0"/>
        </a:spcBef>
        <a:spcAft>
          <a:spcPct val="0"/>
        </a:spcAft>
        <a:defRPr sz="3200" b="1">
          <a:solidFill>
            <a:srgbClr val="005480"/>
          </a:solidFill>
          <a:latin typeface="Arial" charset="0"/>
        </a:defRPr>
      </a:lvl8pPr>
      <a:lvl9pPr marL="1828800" algn="l" fontAlgn="base" rtl="0" eaLnBrk="1" hangingPunct="1">
        <a:lnSpc>
          <a:spcPct val="95000"/>
        </a:lnSpc>
        <a:spcBef>
          <a:spcPct val="0"/>
        </a:spcBef>
        <a:spcAft>
          <a:spcPct val="0"/>
        </a:spcAft>
        <a:defRPr sz="3200" b="1">
          <a:solidFill>
            <a:srgbClr val="005480"/>
          </a:solidFill>
          <a:latin typeface="Arial" charset="0"/>
        </a:defRPr>
      </a:lvl9pPr>
    </p:titleStyle>
    <p:bodyStyle>
      <a:lvl1pPr marL="342900" indent="-342900" algn="l" fontAlgn="base" rtl="0" eaLnBrk="0" hangingPunct="0">
        <a:spcBef>
          <a:spcPct val="0"/>
        </a:spcBef>
        <a:spcAft>
          <a:spcPct val="15000"/>
        </a:spcAft>
        <a:buClr>
          <a:srgbClr val="AC0000"/>
        </a:buClr>
        <a:buSzPct val="75000"/>
        <a:buChar char="•"/>
        <a:defRPr sz="2400">
          <a:solidFill>
            <a:schemeClr val="tx1"/>
          </a:solidFill>
          <a:latin typeface="+mn-lt"/>
          <a:ea typeface="+mn-ea"/>
          <a:cs typeface="+mn-cs"/>
        </a:defRPr>
      </a:lvl1pPr>
      <a:lvl2pPr marL="742950" indent="-285750" algn="l" fontAlgn="base" rtl="0" eaLnBrk="0" hangingPunct="0">
        <a:spcBef>
          <a:spcPct val="0"/>
        </a:spcBef>
        <a:spcAft>
          <a:spcPct val="15000"/>
        </a:spcAft>
        <a:buClr>
          <a:srgbClr val="AC0000"/>
        </a:buClr>
        <a:buSzPct val="75000"/>
        <a:buChar char="•"/>
        <a:defRPr sz="2000">
          <a:solidFill>
            <a:schemeClr val="tx1"/>
          </a:solidFill>
          <a:latin typeface="+mn-lt"/>
        </a:defRPr>
      </a:lvl2pPr>
      <a:lvl3pPr marL="1143000" indent="-228600" algn="l" fontAlgn="base" rtl="0" eaLnBrk="0" hangingPunct="0">
        <a:spcBef>
          <a:spcPct val="0"/>
        </a:spcBef>
        <a:spcAft>
          <a:spcPct val="15000"/>
        </a:spcAft>
        <a:buClr>
          <a:srgbClr val="AC0000"/>
        </a:buClr>
        <a:buSzPct val="75000"/>
        <a:buChar char="•"/>
        <a:defRPr>
          <a:solidFill>
            <a:schemeClr val="tx1"/>
          </a:solidFill>
          <a:latin typeface="+mn-lt"/>
        </a:defRPr>
      </a:lvl3pPr>
      <a:lvl4pPr marL="1600200" indent="-228600" algn="l" fontAlgn="base" rtl="0" eaLnBrk="0" hangingPunct="0">
        <a:spcBef>
          <a:spcPct val="0"/>
        </a:spcBef>
        <a:spcAft>
          <a:spcPct val="15000"/>
        </a:spcAft>
        <a:buClr>
          <a:srgbClr val="AC0000"/>
        </a:buClr>
        <a:buSzPct val="75000"/>
        <a:buChar char="•"/>
        <a:defRPr sz="1600">
          <a:solidFill>
            <a:schemeClr val="tx1"/>
          </a:solidFill>
          <a:latin typeface="+mn-lt"/>
        </a:defRPr>
      </a:lvl4pPr>
      <a:lvl5pPr marL="2057400" indent="-228600" algn="l" fontAlgn="base" rtl="0" eaLnBrk="0" hangingPunct="0">
        <a:spcBef>
          <a:spcPct val="0"/>
        </a:spcBef>
        <a:spcAft>
          <a:spcPct val="0"/>
        </a:spcAft>
        <a:buClr>
          <a:srgbClr val="A50021"/>
        </a:buClr>
        <a:buSzPct val="75000"/>
        <a:buChar char="•"/>
        <a:defRPr sz="1600">
          <a:solidFill>
            <a:schemeClr val="tx1"/>
          </a:solidFill>
          <a:latin typeface="+mn-lt"/>
        </a:defRPr>
      </a:lvl5pPr>
      <a:lvl6pPr marL="2514600" indent="-228600" algn="l" fontAlgn="base" rtl="0" eaLnBrk="1" hangingPunct="1">
        <a:spcBef>
          <a:spcPct val="0"/>
        </a:spcBef>
        <a:spcAft>
          <a:spcPct val="0"/>
        </a:spcAft>
        <a:buClr>
          <a:srgbClr val="A50021"/>
        </a:buClr>
        <a:buSzPct val="75000"/>
        <a:buChar char="•"/>
        <a:defRPr sz="1600">
          <a:solidFill>
            <a:schemeClr val="tx1"/>
          </a:solidFill>
          <a:latin typeface="+mn-lt"/>
        </a:defRPr>
      </a:lvl6pPr>
      <a:lvl7pPr marL="2971800" indent="-228600" algn="l" fontAlgn="base" rtl="0" eaLnBrk="1" hangingPunct="1">
        <a:spcBef>
          <a:spcPct val="0"/>
        </a:spcBef>
        <a:spcAft>
          <a:spcPct val="0"/>
        </a:spcAft>
        <a:buClr>
          <a:srgbClr val="A50021"/>
        </a:buClr>
        <a:buSzPct val="75000"/>
        <a:buChar char="•"/>
        <a:defRPr sz="1600">
          <a:solidFill>
            <a:schemeClr val="tx1"/>
          </a:solidFill>
          <a:latin typeface="+mn-lt"/>
        </a:defRPr>
      </a:lvl7pPr>
      <a:lvl8pPr marL="3429000" indent="-228600" algn="l" fontAlgn="base" rtl="0" eaLnBrk="1" hangingPunct="1">
        <a:spcBef>
          <a:spcPct val="0"/>
        </a:spcBef>
        <a:spcAft>
          <a:spcPct val="0"/>
        </a:spcAft>
        <a:buClr>
          <a:srgbClr val="A50021"/>
        </a:buClr>
        <a:buSzPct val="75000"/>
        <a:buChar char="•"/>
        <a:defRPr sz="1600">
          <a:solidFill>
            <a:schemeClr val="tx1"/>
          </a:solidFill>
          <a:latin typeface="+mn-lt"/>
        </a:defRPr>
      </a:lvl8pPr>
      <a:lvl9pPr marL="3886200" indent="-228600" algn="l" fontAlgn="base" rtl="0" eaLnBrk="1" hangingPunct="1">
        <a:spcBef>
          <a:spcPct val="0"/>
        </a:spcBef>
        <a:spcAft>
          <a:spcPct val="0"/>
        </a:spcAft>
        <a:buClr>
          <a:srgbClr val="A50021"/>
        </a:buClr>
        <a:buSzPct val="7500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a:xfrm>
            <a:off x="797154" y="297543"/>
            <a:ext cx="8216218" cy="732971"/>
          </a:xfrm>
          <a:prstGeom prst="rect"/>
          <a:noFill/>
          <a:ln>
            <a:noFill/>
          </a:ln>
          <a:effectLst/>
          <a:extLst>
            <a:ext uri="{909E8E84-426E-40DD-AFC4-6F175D3DCCD1}">
              <a14:hiddenFill xmlns:a14="http://schemas.microsoft.com/office/drawing/2010/main">
                <a:solidFill>
                  <a:srgbClr val="4C70E7"/>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vert="horz" wrap="square" lIns="91440" tIns="91440" rIns="91440" bIns="91440" numCol="1" anchor="ctr" anchorCtr="0" compatLnSpc="1">
            <a:prstTxWarp prst="textNoShape"/>
          </a:bodyPr>
          <a:lstStyle/>
          <a:p>
            <a:pPr lvl="0"/>
            <a:r>
              <a:rPr lang="en-US" dirty="1" smtClean="0"/>
              <a:t>Title</a:t>
            </a:r>
          </a:p>
        </p:txBody>
      </p:sp>
      <p:sp>
        <p:nvSpPr>
          <p:cNvPr id="1027" name="Rectangle 4"/>
          <p:cNvSpPr>
            <a:spLocks noGrp="1" noChangeArrowheads="1"/>
          </p:cNvSpPr>
          <p:nvPr>
            <p:ph type="body" idx="1"/>
          </p:nvPr>
        </p:nvSpPr>
        <p:spPr>
          <a:xfrm>
            <a:off x="841829" y="1582056"/>
            <a:ext cx="7956096" cy="4658945"/>
          </a:xfrm>
          <a:prstGeom prst="rect"/>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vert="horz" wrap="square" lIns="91440" tIns="91440" rIns="91440" bIns="91440" numCol="1" anchor="t" anchorCtr="0" compatLnSpc="1">
            <a:prstTxWarp prst="textNoShape"/>
          </a:bodyPr>
          <a:lstStyle/>
          <a:p>
            <a:pPr lvl="0"/>
            <a:r>
              <a:rPr lang="en-US" dirty="1" smtClean="0"/>
              <a:t>First level</a:t>
            </a:r>
          </a:p>
          <a:p>
            <a:pPr lvl="1"/>
            <a:r>
              <a:rPr lang="en-US" dirty="1" smtClean="0"/>
              <a:t>Second level</a:t>
            </a:r>
          </a:p>
          <a:p>
            <a:pPr lvl="2"/>
            <a:r>
              <a:rPr lang="en-US" dirty="1" smtClean="0"/>
              <a:t>Third level</a:t>
            </a:r>
          </a:p>
          <a:p>
            <a:pPr lvl="3"/>
            <a:r>
              <a:rPr lang="en-US" dirty="1" smtClean="0"/>
              <a:t>Fourth level</a:t>
            </a:r>
          </a:p>
          <a:p>
            <a:pPr lvl="4"/>
            <a:r>
              <a:rPr lang="en-US" dirty="1" smtClean="0"/>
              <a:t>Fifth level</a:t>
            </a:r>
          </a:p>
        </p:txBody>
      </p:sp>
      <p:sp>
        <p:nvSpPr>
          <p:cNvPr id="73733" name="Rectangle 5"/>
          <p:cNvSpPr>
            <a:spLocks noGrp="1" noChangeArrowheads="1"/>
          </p:cNvSpPr>
          <p:nvPr>
            <p:ph type="sldNum" sz="quarter" idx="4"/>
          </p:nvPr>
        </p:nvSpPr>
        <p:spPr>
          <a:xfrm>
            <a:off x="8299453" y="6525758"/>
            <a:ext cx="374650" cy="228600"/>
          </a:xfrm>
          <a:prstGeom prst="rect"/>
          <a:noFill/>
          <a:ln>
            <a:no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spAutoFit/>
          </a:bodyPr>
          <a:lstStyle>
            <a:lvl1pPr algn="r">
              <a:spcBef>
                <a:spcPct val="50000"/>
              </a:spcBef>
              <a:defRPr sz="900" b="0">
                <a:solidFill>
                  <a:srgbClr val="AC0000"/>
                </a:solidFill>
                <a:latin typeface="+mn-lt"/>
              </a:defRPr>
            </a:lvl1pPr>
          </a:lstStyle>
          <a:p>
            <a:fld id="{5F88BA56-2D4D-4B5C-B50F-5A1A443AAEDC}" type="slidenum">
              <a:rPr lang="en-US" smtClean="0"/>
              <a:t>‹#›</a:t>
            </a:fld>
            <a:endParaRPr lang="en-US"/>
          </a:p>
        </p:txBody>
      </p:sp>
      <p:pic>
        <p:nvPicPr>
          <p:cNvPr id="1030" name="Picture 15"/>
          <p:cNvPicPr>
            <a:picLocks noChangeAspect="1" noChangeArrowheads="1"/>
          </p:cNvPicPr>
          <p:nvPr/>
        </p:nvPicPr>
        <p:blipFill>
          <a:blip r:embed="rId8"/>
          <a:srcRect/>
          <a:stretch>
            <a:fillRect/>
          </a:stretch>
        </p:blipFill>
        <p:spPr>
          <a:xfrm>
            <a:off x="899431" y="6578145"/>
            <a:ext cx="1644650" cy="109538"/>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15313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ransition spd="fast">
    <p:wipe dir="l"/>
  </p:transition>
  <p:timing>
    <p:tnLst>
      <p:par>
        <p:cTn id="1" dur="indefinite" restart="never" nodeType="tmRoot"/>
      </p:par>
    </p:tnLst>
  </p:timing>
  <p:txStyles>
    <p:titleStyle>
      <a:lvl1pPr algn="l" fontAlgn="base" rtl="0" eaLnBrk="1" hangingPunct="1">
        <a:lnSpc>
          <a:spcPct val="95000"/>
        </a:lnSpc>
        <a:spcBef>
          <a:spcPct val="0"/>
        </a:spcBef>
        <a:spcAft>
          <a:spcPct val="0"/>
        </a:spcAft>
        <a:defRPr sz="2800" b="1" baseline="0">
          <a:solidFill>
            <a:schemeClr val="bg1"/>
          </a:solidFill>
          <a:latin typeface="+mn-lt"/>
          <a:ea typeface="+mj-ea"/>
          <a:cs typeface="+mj-cs"/>
        </a:defRPr>
      </a:lvl1pPr>
      <a:lvl2pPr algn="l" fontAlgn="base" rtl="0" eaLnBrk="1" hangingPunct="1">
        <a:lnSpc>
          <a:spcPct val="95000"/>
        </a:lnSpc>
        <a:spcBef>
          <a:spcPct val="0"/>
        </a:spcBef>
        <a:spcAft>
          <a:spcPct val="0"/>
        </a:spcAft>
        <a:defRPr sz="3200" b="1">
          <a:solidFill>
            <a:schemeClr val="bg1"/>
          </a:solidFill>
          <a:latin typeface="Arial" charset="0"/>
        </a:defRPr>
      </a:lvl2pPr>
      <a:lvl3pPr algn="l" fontAlgn="base" rtl="0" eaLnBrk="1" hangingPunct="1">
        <a:lnSpc>
          <a:spcPct val="95000"/>
        </a:lnSpc>
        <a:spcBef>
          <a:spcPct val="0"/>
        </a:spcBef>
        <a:spcAft>
          <a:spcPct val="0"/>
        </a:spcAft>
        <a:defRPr sz="3200" b="1">
          <a:solidFill>
            <a:schemeClr val="bg1"/>
          </a:solidFill>
          <a:latin typeface="Arial" charset="0"/>
        </a:defRPr>
      </a:lvl3pPr>
      <a:lvl4pPr algn="l" fontAlgn="base" rtl="0" eaLnBrk="1" hangingPunct="1">
        <a:lnSpc>
          <a:spcPct val="95000"/>
        </a:lnSpc>
        <a:spcBef>
          <a:spcPct val="0"/>
        </a:spcBef>
        <a:spcAft>
          <a:spcPct val="0"/>
        </a:spcAft>
        <a:defRPr sz="3200" b="1">
          <a:solidFill>
            <a:schemeClr val="bg1"/>
          </a:solidFill>
          <a:latin typeface="Arial" charset="0"/>
        </a:defRPr>
      </a:lvl4pPr>
      <a:lvl5pPr algn="l" fontAlgn="base" rtl="0" eaLnBrk="1" hangingPunct="1">
        <a:lnSpc>
          <a:spcPct val="95000"/>
        </a:lnSpc>
        <a:spcBef>
          <a:spcPct val="0"/>
        </a:spcBef>
        <a:spcAft>
          <a:spcPct val="0"/>
        </a:spcAft>
        <a:defRPr sz="3200" b="1">
          <a:solidFill>
            <a:schemeClr val="bg1"/>
          </a:solidFill>
          <a:latin typeface="Arial" charset="0"/>
        </a:defRPr>
      </a:lvl5pPr>
      <a:lvl6pPr marL="457200" algn="l" fontAlgn="base" rtl="0" eaLnBrk="1" hangingPunct="1">
        <a:lnSpc>
          <a:spcPct val="95000"/>
        </a:lnSpc>
        <a:spcBef>
          <a:spcPct val="0"/>
        </a:spcBef>
        <a:spcAft>
          <a:spcPct val="0"/>
        </a:spcAft>
        <a:defRPr sz="3200" b="1">
          <a:solidFill>
            <a:srgbClr val="005480"/>
          </a:solidFill>
          <a:latin typeface="Arial" charset="0"/>
        </a:defRPr>
      </a:lvl6pPr>
      <a:lvl7pPr marL="914400" algn="l" fontAlgn="base" rtl="0" eaLnBrk="1" hangingPunct="1">
        <a:lnSpc>
          <a:spcPct val="95000"/>
        </a:lnSpc>
        <a:spcBef>
          <a:spcPct val="0"/>
        </a:spcBef>
        <a:spcAft>
          <a:spcPct val="0"/>
        </a:spcAft>
        <a:defRPr sz="3200" b="1">
          <a:solidFill>
            <a:srgbClr val="005480"/>
          </a:solidFill>
          <a:latin typeface="Arial" charset="0"/>
        </a:defRPr>
      </a:lvl7pPr>
      <a:lvl8pPr marL="1371600" algn="l" fontAlgn="base" rtl="0" eaLnBrk="1" hangingPunct="1">
        <a:lnSpc>
          <a:spcPct val="95000"/>
        </a:lnSpc>
        <a:spcBef>
          <a:spcPct val="0"/>
        </a:spcBef>
        <a:spcAft>
          <a:spcPct val="0"/>
        </a:spcAft>
        <a:defRPr sz="3200" b="1">
          <a:solidFill>
            <a:srgbClr val="005480"/>
          </a:solidFill>
          <a:latin typeface="Arial" charset="0"/>
        </a:defRPr>
      </a:lvl8pPr>
      <a:lvl9pPr marL="1828800" algn="l" fontAlgn="base" rtl="0" eaLnBrk="1" hangingPunct="1">
        <a:lnSpc>
          <a:spcPct val="95000"/>
        </a:lnSpc>
        <a:spcBef>
          <a:spcPct val="0"/>
        </a:spcBef>
        <a:spcAft>
          <a:spcPct val="0"/>
        </a:spcAft>
        <a:defRPr sz="3200" b="1">
          <a:solidFill>
            <a:srgbClr val="005480"/>
          </a:solidFill>
          <a:latin typeface="Arial" charset="0"/>
        </a:defRPr>
      </a:lvl9pPr>
    </p:titleStyle>
    <p:bodyStyle>
      <a:lvl1pPr marL="342900" indent="-342900" algn="l" fontAlgn="base" rtl="0" eaLnBrk="1" hangingPunct="1">
        <a:spcBef>
          <a:spcPct val="0"/>
        </a:spcBef>
        <a:spcAft>
          <a:spcPct val="15000"/>
        </a:spcAft>
        <a:buClr>
          <a:srgbClr val="AC0000"/>
        </a:buClr>
        <a:buSzPct val="75000"/>
        <a:buChar char="•"/>
        <a:defRPr sz="2400">
          <a:solidFill>
            <a:schemeClr val="tx1"/>
          </a:solidFill>
          <a:latin typeface="+mn-lt"/>
          <a:ea typeface="+mn-ea"/>
          <a:cs typeface="+mn-cs"/>
        </a:defRPr>
      </a:lvl1pPr>
      <a:lvl2pPr marL="742950" indent="-285750" algn="l" fontAlgn="base" rtl="0" eaLnBrk="1" hangingPunct="1">
        <a:spcBef>
          <a:spcPct val="0"/>
        </a:spcBef>
        <a:spcAft>
          <a:spcPct val="15000"/>
        </a:spcAft>
        <a:buClr>
          <a:srgbClr val="AC0000"/>
        </a:buClr>
        <a:buSzPct val="75000"/>
        <a:buChar char="•"/>
        <a:defRPr sz="2000">
          <a:solidFill>
            <a:schemeClr val="tx1"/>
          </a:solidFill>
          <a:latin typeface="+mn-lt"/>
        </a:defRPr>
      </a:lvl2pPr>
      <a:lvl3pPr marL="1143000" indent="-228600" algn="l" fontAlgn="base" rtl="0" eaLnBrk="1" hangingPunct="1">
        <a:spcBef>
          <a:spcPct val="0"/>
        </a:spcBef>
        <a:spcAft>
          <a:spcPct val="15000"/>
        </a:spcAft>
        <a:buClr>
          <a:srgbClr val="AC0000"/>
        </a:buClr>
        <a:buSzPct val="75000"/>
        <a:buChar char="•"/>
        <a:defRPr>
          <a:solidFill>
            <a:schemeClr val="tx1"/>
          </a:solidFill>
          <a:latin typeface="+mn-lt"/>
        </a:defRPr>
      </a:lvl3pPr>
      <a:lvl4pPr marL="1600200" indent="-228600" algn="l" fontAlgn="base" rtl="0" eaLnBrk="1" hangingPunct="1">
        <a:spcBef>
          <a:spcPct val="0"/>
        </a:spcBef>
        <a:spcAft>
          <a:spcPct val="15000"/>
        </a:spcAft>
        <a:buClr>
          <a:srgbClr val="AC0000"/>
        </a:buClr>
        <a:buSzPct val="75000"/>
        <a:buChar char="•"/>
        <a:defRPr sz="1600">
          <a:solidFill>
            <a:schemeClr val="tx1"/>
          </a:solidFill>
          <a:latin typeface="+mn-lt"/>
        </a:defRPr>
      </a:lvl4pPr>
      <a:lvl5pPr marL="2057400" indent="-228600" algn="l" fontAlgn="base" rtl="0" eaLnBrk="1" hangingPunct="1">
        <a:spcBef>
          <a:spcPct val="0"/>
        </a:spcBef>
        <a:spcAft>
          <a:spcPct val="0"/>
        </a:spcAft>
        <a:buClr>
          <a:srgbClr val="A50021"/>
        </a:buClr>
        <a:buSzPct val="75000"/>
        <a:buChar char="•"/>
        <a:defRPr sz="1600">
          <a:solidFill>
            <a:schemeClr val="tx1"/>
          </a:solidFill>
          <a:latin typeface="+mn-lt"/>
        </a:defRPr>
      </a:lvl5pPr>
      <a:lvl6pPr marL="2514600" indent="-228600" algn="l" fontAlgn="base" rtl="0" eaLnBrk="1" hangingPunct="1">
        <a:spcBef>
          <a:spcPct val="0"/>
        </a:spcBef>
        <a:spcAft>
          <a:spcPct val="0"/>
        </a:spcAft>
        <a:buClr>
          <a:srgbClr val="A50021"/>
        </a:buClr>
        <a:buSzPct val="75000"/>
        <a:buChar char="•"/>
        <a:defRPr sz="1600">
          <a:solidFill>
            <a:schemeClr val="tx1"/>
          </a:solidFill>
          <a:latin typeface="+mn-lt"/>
        </a:defRPr>
      </a:lvl6pPr>
      <a:lvl7pPr marL="2971800" indent="-228600" algn="l" fontAlgn="base" rtl="0" eaLnBrk="1" hangingPunct="1">
        <a:spcBef>
          <a:spcPct val="0"/>
        </a:spcBef>
        <a:spcAft>
          <a:spcPct val="0"/>
        </a:spcAft>
        <a:buClr>
          <a:srgbClr val="A50021"/>
        </a:buClr>
        <a:buSzPct val="75000"/>
        <a:buChar char="•"/>
        <a:defRPr sz="1600">
          <a:solidFill>
            <a:schemeClr val="tx1"/>
          </a:solidFill>
          <a:latin typeface="+mn-lt"/>
        </a:defRPr>
      </a:lvl7pPr>
      <a:lvl8pPr marL="3429000" indent="-228600" algn="l" fontAlgn="base" rtl="0" eaLnBrk="1" hangingPunct="1">
        <a:spcBef>
          <a:spcPct val="0"/>
        </a:spcBef>
        <a:spcAft>
          <a:spcPct val="0"/>
        </a:spcAft>
        <a:buClr>
          <a:srgbClr val="A50021"/>
        </a:buClr>
        <a:buSzPct val="75000"/>
        <a:buChar char="•"/>
        <a:defRPr sz="1600">
          <a:solidFill>
            <a:schemeClr val="tx1"/>
          </a:solidFill>
          <a:latin typeface="+mn-lt"/>
        </a:defRPr>
      </a:lvl8pPr>
      <a:lvl9pPr marL="3886200" indent="-228600" algn="l" fontAlgn="base" rtl="0" eaLnBrk="1" hangingPunct="1">
        <a:spcBef>
          <a:spcPct val="0"/>
        </a:spcBef>
        <a:spcAft>
          <a:spcPct val="0"/>
        </a:spcAft>
        <a:buClr>
          <a:srgbClr val="A50021"/>
        </a:buClr>
        <a:buSzPct val="7500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Title 3"/>
          <p:cNvSpPr>
            <a:spLocks noGrp="1"/>
          </p:cNvSpPr>
          <p:nvPr>
            <p:ph type="ctrTitle"/>
          </p:nvPr>
        </p:nvSpPr>
        <p:spPr>
          <a:xfrm>
            <a:off x="827584" y="2002971"/>
            <a:ext cx="7292252" cy="3229428"/>
          </a:xfrm>
        </p:spPr>
        <p:txBody>
          <a:bodyPr/>
          <a:lstStyle/>
          <a:p>
            <a:r>
              <a:rPr lang="en-US" noProof="0" dirty="1" smtClean="0"/>
              <a:t>Life after Cartes Bancaires: object and effect under</a:t>
            </a:r>
            <a:br>
              <a:rPr lang="en-US" noProof="0" dirty="1" smtClean="0"/>
            </a:br>
            <a:r>
              <a:rPr lang="en-US" noProof="0" dirty="1" smtClean="0"/>
              <a:t> Article 101 TFEU</a:t>
            </a:r>
            <a:br>
              <a:rPr lang="en-US" noProof="0" dirty="1" smtClean="0"/>
            </a:br>
            <a:br>
              <a:rPr lang="en-US" noProof="0" dirty="1" smtClean="0"/>
            </a:br>
            <a:r>
              <a:rPr lang="en-US" noProof="0" dirty="1" smtClean="0"/>
              <a:t>IEB</a:t>
            </a:r>
            <a:r>
              <a:rPr lang="en-US" sz="2800" dirty="1" smtClean="0"/>
              <a:t> </a:t>
            </a:r>
            <a:br>
              <a:rPr lang="en-US" sz="2800" dirty="1" smtClean="0"/>
            </a:br>
            <a:r>
              <a:rPr lang="en-US" sz="2800" dirty="1" smtClean="0"/>
              <a:t>Madrid, 30 </a:t>
            </a:r>
            <a:r>
              <a:rPr lang="en-US" sz="2800" dirty="1"/>
              <a:t>J</a:t>
            </a:r>
            <a:r>
              <a:rPr lang="en-US" sz="2800" dirty="1" smtClean="0"/>
              <a:t>anuary 2015</a:t>
            </a:r>
            <a:r>
              <a:rPr lang="en-US" dirty="1" smtClean="0"/>
              <a:t> </a:t>
            </a:r>
            <a:endParaRPr lang="en-US" noProof="0"/>
          </a:p>
        </p:txBody>
      </p:sp>
      <p:sp>
        <p:nvSpPr>
          <p:cNvPr id="5" name="Subtitle 4"/>
          <p:cNvSpPr>
            <a:spLocks noGrp="1"/>
          </p:cNvSpPr>
          <p:nvPr>
            <p:ph type="subTitle" idx="1"/>
          </p:nvPr>
        </p:nvSpPr>
        <p:spPr/>
        <p:txBody>
          <a:bodyPr/>
          <a:lstStyle/>
          <a:p>
            <a:r>
              <a:rPr lang="en-US" sz="2800" noProof="0" dirty="1" smtClean="0"/>
              <a:t>Javier Ruiz Calzado</a:t>
            </a:r>
            <a:endParaRPr lang="en-US" sz="2800" noProof="0"/>
          </a:p>
        </p:txBody>
      </p:sp>
      <p:sp>
        <p:nvSpPr>
          <p:cNvPr id="3" name="Slide Number Placeholder 2"/>
          <p:cNvSpPr>
            <a:spLocks noGrp="1"/>
          </p:cNvSpPr>
          <p:nvPr>
            <p:ph type="sldNum" sz="quarter" idx="4294967295"/>
          </p:nvPr>
        </p:nvSpPr>
        <p:spPr>
          <a:xfrm>
            <a:off x="8769350" y="6526213"/>
            <a:ext cx="374650" cy="228600"/>
          </a:xfrm>
        </p:spPr>
        <p:txBody>
          <a:bodyPr/>
          <a:lstStyle/>
          <a:p>
            <a:pPr>
              <a:defRPr/>
            </a:pPr>
            <a:fld id="{B9C6CB0E-6628-43A0-99A2-951006F1C842}" type="slidenum">
              <a:rPr lang="en-GB" altLang="en-US" smtClean="0"/>
              <a:t>1</a:t>
            </a:fld>
            <a:endParaRPr lang="en-GB" altLang="en-US"/>
          </a:p>
        </p:txBody>
      </p:sp>
    </p:spTree>
    <p:extLst>
      <p:ext uri="{BB962C8B-B14F-4D97-AF65-F5344CB8AC3E}">
        <p14:creationId xmlns:p14="http://schemas.microsoft.com/office/powerpoint/2010/main" val="1310108135"/>
      </p:ext>
    </p:extLst>
  </p:cSld>
  <p:clrMapOvr>
    <a:masterClrMapping/>
  </p:clrMapOvr>
  <p:transition spd="fast">
    <p:wipe dir="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196752"/>
            <a:ext cx="7956550" cy="4657725"/>
          </a:xfrm>
        </p:spPr>
        <p:txBody>
          <a:bodyPr/>
          <a:lstStyle/>
          <a:p>
            <a:endParaRPr lang="en-US" sz="1100" noProof="0" smtClean="0"/>
          </a:p>
          <a:p>
            <a:pPr marL="457200" indent="-457200">
              <a:buFont typeface="+mj-lt"/>
              <a:buAutoNum type="arabicPeriod" startAt="1"/>
            </a:pPr>
            <a:r>
              <a:rPr lang="en-US" dirty="1" smtClean="0"/>
              <a:t>The object/effect dichotomy and its importance</a:t>
            </a:r>
            <a:endParaRPr lang="en-US" noProof="0" smtClean="0"/>
          </a:p>
          <a:p>
            <a:pPr marL="457200" indent="-457200">
              <a:buFont typeface="+mj-lt"/>
              <a:buAutoNum type="arabicPeriod" startAt="1"/>
            </a:pPr>
            <a:r>
              <a:rPr lang="en-US" noProof="0" dirty="1" smtClean="0"/>
              <a:t>Background of the Cartes Bancaires case</a:t>
            </a:r>
          </a:p>
          <a:p>
            <a:pPr lvl="1"/>
            <a:r>
              <a:rPr lang="en-US" noProof="0" dirty="1" smtClean="0"/>
              <a:t>EC proceedings and Decision</a:t>
            </a:r>
          </a:p>
          <a:p>
            <a:pPr lvl="1"/>
            <a:r>
              <a:rPr lang="en-US" noProof="0" dirty="1" smtClean="0"/>
              <a:t>GC judgment</a:t>
            </a:r>
          </a:p>
          <a:p>
            <a:pPr lvl="1"/>
            <a:r>
              <a:rPr lang="en-US" noProof="0" dirty="1" smtClean="0"/>
              <a:t>AG opinion</a:t>
            </a:r>
          </a:p>
          <a:p>
            <a:pPr marL="457200" indent="-457200">
              <a:buFont typeface="+mj-lt"/>
              <a:buAutoNum type="arabicPeriod" startAt="1"/>
            </a:pPr>
            <a:r>
              <a:rPr lang="en-US" noProof="0" dirty="1" smtClean="0"/>
              <a:t>The ECJ judgment: main findings and reasoning</a:t>
            </a:r>
          </a:p>
          <a:p>
            <a:pPr marL="457200" indent="-457200">
              <a:buFont typeface="+mj-lt"/>
              <a:buAutoNum type="arabicPeriod" startAt="1"/>
            </a:pPr>
            <a:r>
              <a:rPr lang="en-US" noProof="0" dirty="1" smtClean="0"/>
              <a:t>Assessment of the ruling and </a:t>
            </a:r>
            <a:r>
              <a:rPr lang="en-US" dirty="1" smtClean="0"/>
              <a:t>Implications for future cases?</a:t>
            </a:r>
            <a:endParaRPr lang="en-US" noProof="0" smtClean="0"/>
          </a:p>
          <a:p>
            <a:pPr marL="457200" indent="-457200">
              <a:buFont typeface="+mj-lt"/>
              <a:buAutoNum type="arabicPeriod" startAt="1"/>
            </a:pPr>
            <a:r>
              <a:rPr lang="en-US" noProof="0" dirty="1" smtClean="0"/>
              <a:t>Concluding remarks</a:t>
            </a:r>
            <a:endParaRPr lang="en-US" noProof="0"/>
          </a:p>
        </p:txBody>
      </p:sp>
      <p:sp>
        <p:nvSpPr>
          <p:cNvPr id="3" name="Title 2"/>
          <p:cNvSpPr>
            <a:spLocks noGrp="1"/>
          </p:cNvSpPr>
          <p:nvPr>
            <p:ph type="title"/>
          </p:nvPr>
        </p:nvSpPr>
        <p:spPr/>
        <p:txBody>
          <a:bodyPr/>
          <a:lstStyle/>
          <a:p>
            <a:r>
              <a:rPr lang="en-US" noProof="0" dirty="1" smtClean="0"/>
              <a:t>Outline</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2</a:t>
            </a:fld>
            <a:endParaRPr lang="en-GB" altLang="en-US"/>
          </a:p>
        </p:txBody>
      </p:sp>
    </p:spTree>
    <p:extLst>
      <p:ext uri="{BB962C8B-B14F-4D97-AF65-F5344CB8AC3E}">
        <p14:creationId xmlns:p14="http://schemas.microsoft.com/office/powerpoint/2010/main" val="2168544595"/>
      </p:ext>
    </p:extLst>
  </p:cSld>
  <p:clrMapOvr>
    <a:masterClrMapping/>
  </p:clrMapOvr>
  <p:transition spd="fast">
    <p:wipe dir="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7956550" cy="4657725"/>
          </a:xfrm>
        </p:spPr>
        <p:txBody>
          <a:bodyPr/>
          <a:lstStyle/>
          <a:p>
            <a:r>
              <a:rPr lang="en-US" sz="2000" dirty="1" smtClean="0"/>
              <a:t>The by object/effects dichotomy and implications is well known and has been summarized in the ECJ’s </a:t>
            </a:r>
            <a:r>
              <a:rPr lang="en-US" sz="2000" b="1" dirty="1" smtClean="0"/>
              <a:t>case law </a:t>
            </a:r>
            <a:r>
              <a:rPr lang="en-US" sz="2000" dirty="1" smtClean="0"/>
              <a:t>(cited in C-32/11, Allianz Hungaria) </a:t>
            </a:r>
          </a:p>
          <a:p>
            <a:pPr lvl="1"/>
            <a:r>
              <a:rPr lang="en-US" dirty="1" smtClean="0"/>
              <a:t>To </a:t>
            </a:r>
            <a:r>
              <a:rPr lang="en-US" dirty="1"/>
              <a:t>be caught by </a:t>
            </a:r>
            <a:r>
              <a:rPr lang="en-US" dirty="1" smtClean="0"/>
              <a:t> </a:t>
            </a:r>
            <a:r>
              <a:rPr lang="en-US" dirty="1"/>
              <a:t>Article 101(1) TFEU, an agreement must have ‘</a:t>
            </a:r>
            <a:r>
              <a:rPr lang="en-US" u="sng" dirty="1"/>
              <a:t>as [its] object </a:t>
            </a:r>
            <a:r>
              <a:rPr lang="en-US" b="1" u="sng" dirty="1"/>
              <a:t>or </a:t>
            </a:r>
            <a:r>
              <a:rPr lang="en-US" u="sng" dirty="1"/>
              <a:t>effect </a:t>
            </a:r>
            <a:r>
              <a:rPr lang="en-US" dirty="1"/>
              <a:t>the prevention, restriction or distortion of </a:t>
            </a:r>
            <a:r>
              <a:rPr lang="en-US" dirty="1" smtClean="0"/>
              <a:t>competition... </a:t>
            </a:r>
          </a:p>
          <a:p>
            <a:pPr lvl="1"/>
            <a:r>
              <a:rPr lang="en-US" dirty="1" smtClean="0"/>
              <a:t>Commission does no need to examine the effects of an agreement if it establishes to the required standard its anti-competitive object. </a:t>
            </a:r>
          </a:p>
          <a:p>
            <a:pPr lvl="1"/>
            <a:r>
              <a:rPr lang="en-US" dirty="1" smtClean="0"/>
              <a:t>“Where</a:t>
            </a:r>
            <a:r>
              <a:rPr lang="en-US" dirty="1"/>
              <a:t>, however, the analysis of the content of the agreement </a:t>
            </a:r>
            <a:r>
              <a:rPr lang="en-US" b="1" dirty="1"/>
              <a:t>does not reveal a sufficient degree of harm to competition</a:t>
            </a:r>
            <a:r>
              <a:rPr lang="en-US" dirty="1"/>
              <a:t>, the effects of the agreement should then be </a:t>
            </a:r>
            <a:r>
              <a:rPr lang="en-US" dirty="1" smtClean="0"/>
              <a:t>considered”.</a:t>
            </a:r>
            <a:endParaRPr lang="en-US"/>
          </a:p>
          <a:p>
            <a:pPr lvl="1"/>
            <a:endParaRPr lang="en-US" smtClean="0"/>
          </a:p>
          <a:p>
            <a:pPr marL="0" indent="0">
              <a:buNone/>
            </a:pPr>
            <a:endParaRPr lang="en-US" noProof="0"/>
          </a:p>
        </p:txBody>
      </p:sp>
      <p:sp>
        <p:nvSpPr>
          <p:cNvPr id="3" name="Title 2"/>
          <p:cNvSpPr>
            <a:spLocks noGrp="1"/>
          </p:cNvSpPr>
          <p:nvPr>
            <p:ph type="title"/>
          </p:nvPr>
        </p:nvSpPr>
        <p:spPr/>
        <p:txBody>
          <a:bodyPr/>
          <a:lstStyle/>
          <a:p>
            <a:br>
              <a:rPr lang="en-US" dirty="1" smtClean="0"/>
            </a:br>
            <a:r>
              <a:rPr lang="en-US" dirty="1" smtClean="0"/>
              <a:t>1. The </a:t>
            </a:r>
            <a:r>
              <a:rPr lang="en-US" dirty="1"/>
              <a:t>object/effect </a:t>
            </a:r>
            <a:r>
              <a:rPr lang="en-US" dirty="1" smtClean="0"/>
              <a:t>dichotomy (i)</a:t>
            </a:r>
            <a:br>
              <a:rPr lang="en-US" dirty="1"/>
            </a:b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3</a:t>
            </a:fld>
            <a:endParaRPr lang="en-GB" altLang="en-US"/>
          </a:p>
        </p:txBody>
      </p:sp>
    </p:spTree>
    <p:extLst>
      <p:ext uri="{BB962C8B-B14F-4D97-AF65-F5344CB8AC3E}">
        <p14:creationId xmlns:p14="http://schemas.microsoft.com/office/powerpoint/2010/main" val="593997928"/>
      </p:ext>
    </p:extLst>
  </p:cSld>
  <p:clrMapOvr>
    <a:masterClrMapping/>
  </p:clrMapOvr>
  <p:transition spd="fast">
    <p:wipe dir="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7956550" cy="4657725"/>
          </a:xfrm>
        </p:spPr>
        <p:txBody>
          <a:bodyPr/>
          <a:lstStyle/>
          <a:p>
            <a:r>
              <a:rPr lang="en-US" sz="2000" dirty="1" smtClean="0"/>
              <a:t>Case law has set the standard or </a:t>
            </a:r>
            <a:r>
              <a:rPr lang="en-US" sz="2000" u="sng" dirty="1" smtClean="0"/>
              <a:t>Legal criteria </a:t>
            </a:r>
            <a:r>
              <a:rPr lang="en-US" sz="2000" dirty="1" smtClean="0"/>
              <a:t>to apply in </a:t>
            </a:r>
            <a:r>
              <a:rPr lang="en-US" sz="2000" dirty="1"/>
              <a:t>order to determine whether an agreement involves a restriction of competition ‘</a:t>
            </a:r>
            <a:r>
              <a:rPr lang="en-US" sz="2000" u="sng" dirty="1"/>
              <a:t>by object</a:t>
            </a:r>
            <a:r>
              <a:rPr lang="en-US" sz="2000" dirty="1" smtClean="0"/>
              <a:t>’:</a:t>
            </a:r>
          </a:p>
          <a:p>
            <a:pPr lvl="1"/>
            <a:r>
              <a:rPr lang="en-US" dirty="1" smtClean="0"/>
              <a:t>regard </a:t>
            </a:r>
            <a:r>
              <a:rPr lang="en-US" dirty="1"/>
              <a:t>must be had to the </a:t>
            </a:r>
            <a:r>
              <a:rPr lang="en-US" b="1" u="sng" dirty="1"/>
              <a:t>content</a:t>
            </a:r>
            <a:r>
              <a:rPr lang="en-US" u="sng" dirty="1"/>
              <a:t> </a:t>
            </a:r>
            <a:r>
              <a:rPr lang="en-US" dirty="1"/>
              <a:t>of its provisions, its </a:t>
            </a:r>
            <a:r>
              <a:rPr lang="en-US" b="1" u="sng" dirty="1"/>
              <a:t>objectives</a:t>
            </a:r>
            <a:r>
              <a:rPr lang="en-US" u="sng" dirty="1"/>
              <a:t> </a:t>
            </a:r>
            <a:r>
              <a:rPr lang="en-US" dirty="1"/>
              <a:t>and the </a:t>
            </a:r>
            <a:r>
              <a:rPr lang="en-US" b="1" u="sng" dirty="1"/>
              <a:t>economic and legal context </a:t>
            </a:r>
            <a:r>
              <a:rPr lang="en-US" dirty="1"/>
              <a:t>of which it forms a </a:t>
            </a:r>
            <a:r>
              <a:rPr lang="en-US" dirty="1" smtClean="0"/>
              <a:t>part.</a:t>
            </a:r>
          </a:p>
          <a:p>
            <a:pPr lvl="1"/>
            <a:r>
              <a:rPr lang="en-US" dirty="1"/>
              <a:t>w</a:t>
            </a:r>
            <a:r>
              <a:rPr lang="en-US" dirty="1" smtClean="0"/>
              <a:t>hen </a:t>
            </a:r>
            <a:r>
              <a:rPr lang="en-US" dirty="1"/>
              <a:t>determining that </a:t>
            </a:r>
            <a:r>
              <a:rPr lang="en-US" b="1" dirty="1"/>
              <a:t>context, </a:t>
            </a:r>
            <a:r>
              <a:rPr lang="en-US" dirty="1"/>
              <a:t>it is also appropriate to take into consideration the </a:t>
            </a:r>
            <a:r>
              <a:rPr lang="en-US" b="1" dirty="1"/>
              <a:t>nature</a:t>
            </a:r>
            <a:r>
              <a:rPr lang="en-US" dirty="1"/>
              <a:t> of the goods or services affected, as well as the </a:t>
            </a:r>
            <a:r>
              <a:rPr lang="en-US" b="1" dirty="1"/>
              <a:t>real conditions of the functioning and structure of the market or markets </a:t>
            </a:r>
            <a:r>
              <a:rPr lang="en-US" dirty="1"/>
              <a:t>in </a:t>
            </a:r>
            <a:r>
              <a:rPr lang="en-US" dirty="1" smtClean="0"/>
              <a:t>question</a:t>
            </a:r>
          </a:p>
          <a:p>
            <a:pPr marL="0" indent="0">
              <a:buNone/>
            </a:pPr>
            <a:endParaRPr lang="en-US" noProof="0"/>
          </a:p>
        </p:txBody>
      </p:sp>
      <p:sp>
        <p:nvSpPr>
          <p:cNvPr id="3" name="Title 2"/>
          <p:cNvSpPr>
            <a:spLocks noGrp="1"/>
          </p:cNvSpPr>
          <p:nvPr>
            <p:ph type="title"/>
          </p:nvPr>
        </p:nvSpPr>
        <p:spPr/>
        <p:txBody>
          <a:bodyPr/>
          <a:lstStyle/>
          <a:p>
            <a:br>
              <a:rPr lang="en-US" dirty="1" smtClean="0"/>
            </a:br>
            <a:r>
              <a:rPr lang="en-US" dirty="1" smtClean="0"/>
              <a:t>1. The </a:t>
            </a:r>
            <a:r>
              <a:rPr lang="en-US" dirty="1"/>
              <a:t>object/effect </a:t>
            </a:r>
            <a:r>
              <a:rPr lang="en-US" dirty="1" smtClean="0"/>
              <a:t>dichotomy (ii)</a:t>
            </a:r>
            <a:br>
              <a:rPr lang="en-US" dirty="1"/>
            </a:b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4</a:t>
            </a:fld>
            <a:endParaRPr lang="en-GB" altLang="en-US"/>
          </a:p>
        </p:txBody>
      </p:sp>
    </p:spTree>
    <p:extLst>
      <p:ext uri="{BB962C8B-B14F-4D97-AF65-F5344CB8AC3E}">
        <p14:creationId xmlns:p14="http://schemas.microsoft.com/office/powerpoint/2010/main" val="2001614670"/>
      </p:ext>
    </p:extLst>
  </p:cSld>
  <p:clrMapOvr>
    <a:masterClrMapping/>
  </p:clrMapOvr>
  <p:transition spd="fast">
    <p:wipe dir="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7956550" cy="4657725"/>
          </a:xfrm>
        </p:spPr>
        <p:txBody>
          <a:bodyPr/>
          <a:lstStyle/>
          <a:p>
            <a:r>
              <a:rPr lang="en-US" sz="1800" u="sng" dirty="1" smtClean="0"/>
              <a:t>Ambiguity </a:t>
            </a:r>
            <a:r>
              <a:rPr lang="en-US" sz="1800" u="sng" dirty="1"/>
              <a:t>and room for clarification</a:t>
            </a:r>
          </a:p>
          <a:p>
            <a:pPr lvl="1"/>
            <a:r>
              <a:rPr lang="en-US" sz="1800" dirty="1" smtClean="0"/>
              <a:t>If we know the legal criteria to determine the “by object” restriction what is the problem? </a:t>
            </a:r>
          </a:p>
          <a:p>
            <a:pPr lvl="1"/>
            <a:r>
              <a:rPr lang="en-US" sz="1800" dirty="1"/>
              <a:t>C</a:t>
            </a:r>
            <a:r>
              <a:rPr lang="en-US" sz="1800" dirty="1" smtClean="0"/>
              <a:t>ase law is ambiguous and not easy to interpret. There was room for clarification: e.g. </a:t>
            </a:r>
          </a:p>
          <a:p>
            <a:pPr lvl="2"/>
            <a:r>
              <a:rPr lang="en-US" dirty="1" smtClean="0"/>
              <a:t>when to conclude that an agreement is </a:t>
            </a:r>
            <a:r>
              <a:rPr lang="en-US" u="sng" dirty="1" smtClean="0"/>
              <a:t>sufficiently injurious </a:t>
            </a:r>
            <a:r>
              <a:rPr lang="en-US" dirty="1" smtClean="0"/>
              <a:t>to competition?</a:t>
            </a:r>
          </a:p>
          <a:p>
            <a:pPr lvl="2"/>
            <a:r>
              <a:rPr lang="en-US" dirty="1" smtClean="0"/>
              <a:t>what do in case of doubt re “by object”? </a:t>
            </a:r>
            <a:r>
              <a:rPr lang="en-US" u="sng" dirty="1" smtClean="0"/>
              <a:t>restrictive notion or not</a:t>
            </a:r>
            <a:r>
              <a:rPr lang="en-US" dirty="1" smtClean="0"/>
              <a:t>?</a:t>
            </a:r>
          </a:p>
          <a:p>
            <a:pPr lvl="2"/>
            <a:r>
              <a:rPr lang="en-US" dirty="1" smtClean="0"/>
              <a:t>how to determine if an </a:t>
            </a:r>
            <a:r>
              <a:rPr lang="en-US" dirty="1"/>
              <a:t>agreement is </a:t>
            </a:r>
            <a:r>
              <a:rPr lang="en-US" u="sng" dirty="1"/>
              <a:t>by </a:t>
            </a:r>
            <a:r>
              <a:rPr lang="en-US" u="sng" dirty="1" smtClean="0"/>
              <a:t>its very nature </a:t>
            </a:r>
            <a:r>
              <a:rPr lang="en-US" dirty="1"/>
              <a:t>injurious to proper functioning of normal </a:t>
            </a:r>
            <a:r>
              <a:rPr lang="en-US" dirty="1" smtClean="0"/>
              <a:t>competition? </a:t>
            </a:r>
          </a:p>
          <a:p>
            <a:pPr lvl="2"/>
            <a:r>
              <a:rPr lang="en-US" dirty="1"/>
              <a:t>what are the important aspects or factors to consider? complexity? </a:t>
            </a:r>
            <a:r>
              <a:rPr lang="en-US" dirty="1" smtClean="0"/>
              <a:t>is “by object” </a:t>
            </a:r>
            <a:r>
              <a:rPr lang="en-US" dirty="1"/>
              <a:t>option appropriate for complex settings like two-sided and platform markets? </a:t>
            </a:r>
          </a:p>
          <a:p>
            <a:pPr lvl="1"/>
            <a:endParaRPr lang="en-US" sz="1800" smtClean="0"/>
          </a:p>
        </p:txBody>
      </p:sp>
      <p:sp>
        <p:nvSpPr>
          <p:cNvPr id="3" name="Title 2"/>
          <p:cNvSpPr>
            <a:spLocks noGrp="1"/>
          </p:cNvSpPr>
          <p:nvPr>
            <p:ph type="title"/>
          </p:nvPr>
        </p:nvSpPr>
        <p:spPr/>
        <p:txBody>
          <a:bodyPr/>
          <a:lstStyle/>
          <a:p>
            <a:br>
              <a:rPr lang="en-US" dirty="1" smtClean="0"/>
            </a:br>
            <a:r>
              <a:rPr lang="en-US" dirty="1" smtClean="0"/>
              <a:t>1. How to apply the restriction "by object test? </a:t>
            </a:r>
            <a:br>
              <a:rPr lang="en-US" dirty="1"/>
            </a:b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5</a:t>
            </a:fld>
            <a:endParaRPr lang="en-GB" altLang="en-US"/>
          </a:p>
        </p:txBody>
      </p:sp>
    </p:spTree>
    <p:extLst>
      <p:ext uri="{BB962C8B-B14F-4D97-AF65-F5344CB8AC3E}">
        <p14:creationId xmlns:p14="http://schemas.microsoft.com/office/powerpoint/2010/main" val="731580011"/>
      </p:ext>
    </p:extLst>
  </p:cSld>
  <p:clrMapOvr>
    <a:masterClrMapping/>
  </p:clrMapOvr>
  <p:transition spd="fast">
    <p:wipe dir="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7956550" cy="4657725"/>
          </a:xfrm>
        </p:spPr>
        <p:txBody>
          <a:bodyPr/>
          <a:lstStyle/>
          <a:p>
            <a:r>
              <a:rPr lang="en-US" sz="2000" dirty="1" smtClean="0"/>
              <a:t>To which extent is it required to dig on the </a:t>
            </a:r>
            <a:r>
              <a:rPr lang="en-US" sz="2000" u="sng" dirty="1" smtClean="0"/>
              <a:t>economic context </a:t>
            </a:r>
            <a:r>
              <a:rPr lang="en-US" sz="2000" dirty="1" smtClean="0"/>
              <a:t>(and the </a:t>
            </a:r>
            <a:r>
              <a:rPr lang="en-US" sz="2000" dirty="1"/>
              <a:t>real conditions of the functioning and structure of the market</a:t>
            </a:r>
            <a:r>
              <a:rPr lang="en-US" sz="2000" dirty="1" smtClean="0"/>
              <a:t>)? </a:t>
            </a:r>
          </a:p>
          <a:p>
            <a:pPr marL="400050" lvl="1" indent="0">
              <a:buNone/>
            </a:pPr>
            <a:r>
              <a:rPr lang="en-US" i="1" dirty="1" smtClean="0"/>
              <a:t>Allianz Hungaria </a:t>
            </a:r>
            <a:r>
              <a:rPr lang="en-US" dirty="1" smtClean="0"/>
              <a:t>seems to impose such thorough analysis, which goes very close to an effects assessment:</a:t>
            </a:r>
            <a:endParaRPr lang="en-US" sz="1700" smtClean="0"/>
          </a:p>
          <a:p>
            <a:pPr marL="857250" lvl="2" indent="0">
              <a:buNone/>
            </a:pPr>
            <a:r>
              <a:rPr lang="en-US" sz="2000" dirty="1" smtClean="0"/>
              <a:t>48 “[…]. </a:t>
            </a:r>
            <a:r>
              <a:rPr lang="en-US" sz="2000" dirty="1"/>
              <a:t>In order to determine the likelihood of such a </a:t>
            </a:r>
            <a:r>
              <a:rPr lang="en-US" sz="2000" dirty="1" smtClean="0"/>
              <a:t>result that court </a:t>
            </a:r>
            <a:r>
              <a:rPr lang="en-US" sz="2000" dirty="1"/>
              <a:t>should in particular take into consideration the </a:t>
            </a:r>
            <a:r>
              <a:rPr lang="en-US" sz="2000" u="sng" dirty="1"/>
              <a:t>structure of that market, the existence of alternative distribution channels and their respective importance and the market power of the companies </a:t>
            </a:r>
            <a:r>
              <a:rPr lang="en-US" sz="2000" u="sng" dirty="1" smtClean="0"/>
              <a:t>concerned</a:t>
            </a:r>
            <a:r>
              <a:rPr lang="en-US" sz="2000" dirty="1" smtClean="0"/>
              <a:t>”</a:t>
            </a:r>
          </a:p>
          <a:p>
            <a:pPr lvl="1"/>
            <a:endParaRPr lang="en-US" sz="1600"/>
          </a:p>
          <a:p>
            <a:r>
              <a:rPr lang="en-US" sz="2000" dirty="1" smtClean="0"/>
              <a:t>11.09.2014 was a good day: two important rulings with much welcome guidance </a:t>
            </a:r>
          </a:p>
          <a:p>
            <a:pPr lvl="1"/>
            <a:r>
              <a:rPr lang="en-US" noProof="0" dirty="1" smtClean="0"/>
              <a:t>CB ruling:  “by object” restriction</a:t>
            </a:r>
          </a:p>
          <a:p>
            <a:pPr lvl="1"/>
            <a:r>
              <a:rPr lang="en-US" dirty="1" smtClean="0"/>
              <a:t>Master Card ruling: restriction “by effects”</a:t>
            </a:r>
            <a:endParaRPr lang="en-US" noProof="0" smtClean="0"/>
          </a:p>
          <a:p>
            <a:pPr marL="0" indent="0">
              <a:buNone/>
            </a:pPr>
            <a:endParaRPr lang="en-US" sz="1800" noProof="0"/>
          </a:p>
        </p:txBody>
      </p:sp>
      <p:sp>
        <p:nvSpPr>
          <p:cNvPr id="3" name="Title 2"/>
          <p:cNvSpPr>
            <a:spLocks noGrp="1"/>
          </p:cNvSpPr>
          <p:nvPr>
            <p:ph type="title"/>
          </p:nvPr>
        </p:nvSpPr>
        <p:spPr/>
        <p:txBody>
          <a:bodyPr/>
          <a:lstStyle/>
          <a:p>
            <a:br>
              <a:rPr lang="en-US" dirty="1" smtClean="0"/>
            </a:br>
            <a:r>
              <a:rPr lang="en-US" dirty="1"/>
              <a:t>1. How to apply the restriction by object test? </a:t>
            </a:r>
            <a:r>
              <a:rPr lang="en-US" dirty="1" smtClean="0"/>
              <a:t>(ii)</a:t>
            </a:r>
            <a:br>
              <a:rPr lang="en-US" dirty="1"/>
            </a:b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6</a:t>
            </a:fld>
            <a:endParaRPr lang="en-GB" altLang="en-US"/>
          </a:p>
        </p:txBody>
      </p:sp>
    </p:spTree>
    <p:extLst>
      <p:ext uri="{BB962C8B-B14F-4D97-AF65-F5344CB8AC3E}">
        <p14:creationId xmlns:p14="http://schemas.microsoft.com/office/powerpoint/2010/main" val="4001879014"/>
      </p:ext>
    </p:extLst>
  </p:cSld>
  <p:clrMapOvr>
    <a:masterClrMapping/>
  </p:clrMapOvr>
  <p:transition spd="fast">
    <p:wipe dir="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79660" y="1152533"/>
            <a:ext cx="8136904" cy="5184576"/>
          </a:xfrm>
        </p:spPr>
        <p:txBody>
          <a:bodyPr/>
          <a:lstStyle/>
          <a:p>
            <a:endParaRPr lang="en-US" sz="2000" noProof="0" smtClean="0"/>
          </a:p>
          <a:p>
            <a:pPr marL="0" indent="0">
              <a:buNone/>
            </a:pPr>
            <a:endParaRPr lang="en-US" noProof="0" smtClean="0"/>
          </a:p>
          <a:p>
            <a:endParaRPr lang="en-US" sz="1700" noProof="0" smtClean="0"/>
          </a:p>
          <a:p>
            <a:endParaRPr lang="en-US" sz="1700" noProof="0" smtClean="0"/>
          </a:p>
        </p:txBody>
      </p:sp>
      <p:sp>
        <p:nvSpPr>
          <p:cNvPr id="4" name="Rectangle 3"/>
          <p:cNvSpPr/>
          <p:nvPr/>
        </p:nvSpPr>
        <p:spPr>
          <a:xfrm>
            <a:off x="795684" y="980728"/>
            <a:ext cx="7704856" cy="6032421"/>
          </a:xfrm>
          <a:prstGeom prst="rect"/>
        </p:spPr>
        <p:txBody>
          <a:bodyPr wrap="square">
            <a:spAutoFit/>
          </a:bodyPr>
          <a:lstStyle/>
          <a:p>
            <a:pPr marL="742950" lvl="1" indent="-285750">
              <a:buFont typeface="Arial" panose="020b0604020202020204" pitchFamily="34" charset="0"/>
              <a:buChar char="•"/>
            </a:pPr>
            <a:endParaRPr lang="es-ES" smtClean="0"/>
          </a:p>
          <a:p>
            <a:pPr marL="285750" indent="-285750">
              <a:buFont typeface="Arial" panose="020b0604020202020204" pitchFamily="34" charset="0"/>
              <a:buChar char="•"/>
            </a:pPr>
            <a:r>
              <a:rPr lang="en-US" sz="2000" dirty="1"/>
              <a:t>P</a:t>
            </a:r>
            <a:r>
              <a:rPr lang="en-US" sz="2000" dirty="1" smtClean="0"/>
              <a:t>roving “by </a:t>
            </a:r>
            <a:r>
              <a:rPr lang="en-US" sz="2000" dirty="1"/>
              <a:t>object </a:t>
            </a:r>
            <a:r>
              <a:rPr lang="en-US" sz="2000" dirty="1" smtClean="0"/>
              <a:t>restriction”:</a:t>
            </a:r>
          </a:p>
          <a:p>
            <a:pPr marL="742950" lvl="1" indent="-285750">
              <a:buFont typeface="Arial" panose="020b0604020202020204" pitchFamily="34" charset="0"/>
              <a:buChar char="•"/>
            </a:pPr>
            <a:r>
              <a:rPr lang="en-US" dirty="1" smtClean="0"/>
              <a:t>requires less work </a:t>
            </a:r>
            <a:endParaRPr lang="en-US"/>
          </a:p>
          <a:p>
            <a:pPr marL="742950" lvl="1" indent="-285750">
              <a:buFont typeface="Arial" panose="020b0604020202020204" pitchFamily="34" charset="0"/>
              <a:buChar char="•"/>
            </a:pPr>
            <a:r>
              <a:rPr lang="en-US" dirty="1" smtClean="0"/>
              <a:t>spares the need </a:t>
            </a:r>
            <a:r>
              <a:rPr lang="en-US" dirty="1"/>
              <a:t>to prove the “</a:t>
            </a:r>
            <a:r>
              <a:rPr lang="en-US" dirty="1" smtClean="0"/>
              <a:t>appreciability </a:t>
            </a:r>
            <a:r>
              <a:rPr lang="en-US" dirty="1"/>
              <a:t>requirement</a:t>
            </a:r>
            <a:r>
              <a:rPr lang="en-US" dirty="1" smtClean="0"/>
              <a:t>” (Expedia) </a:t>
            </a:r>
          </a:p>
          <a:p>
            <a:pPr marL="742950" lvl="1" indent="-285750">
              <a:buFont typeface="Arial" panose="020b0604020202020204" pitchFamily="34" charset="0"/>
              <a:buChar char="•"/>
            </a:pPr>
            <a:r>
              <a:rPr lang="en-US" dirty="1" smtClean="0"/>
              <a:t>and spares need to establish restrictive effects (more difficult since requires determining the counterfactual: actual </a:t>
            </a:r>
            <a:r>
              <a:rPr lang="en-US" dirty="1"/>
              <a:t>context in which </a:t>
            </a:r>
            <a:r>
              <a:rPr lang="en-US" dirty="1" smtClean="0"/>
              <a:t>competition </a:t>
            </a:r>
            <a:r>
              <a:rPr lang="en-US" dirty="1"/>
              <a:t>would occur in the absence of the </a:t>
            </a:r>
            <a:r>
              <a:rPr lang="en-US" dirty="1" smtClean="0"/>
              <a:t>agreement</a:t>
            </a:r>
            <a:r>
              <a:rPr lang="en-US" sz="2000" dirty="1" smtClean="0"/>
              <a:t>)</a:t>
            </a:r>
          </a:p>
          <a:p>
            <a:pPr marL="742950" lvl="1" indent="-285750">
              <a:buFont typeface="Arial" panose="020b0604020202020204" pitchFamily="34" charset="0"/>
              <a:buChar char="•"/>
            </a:pPr>
            <a:endParaRPr lang="es-ES" sz="2000"/>
          </a:p>
          <a:p>
            <a:pPr marL="285750" indent="-285750">
              <a:buFont typeface="Arial" panose="020b0604020202020204" pitchFamily="34" charset="0"/>
              <a:buChar char="•"/>
            </a:pPr>
            <a:r>
              <a:rPr lang="en-US" sz="2000" dirty="1" smtClean="0"/>
              <a:t>Therefore Commission seems to prefer to use the “by object” </a:t>
            </a:r>
            <a:r>
              <a:rPr lang="en-US" sz="2000" dirty="1"/>
              <a:t>option to apply A</a:t>
            </a:r>
            <a:r>
              <a:rPr lang="en-US" sz="2000" dirty="1" smtClean="0"/>
              <a:t>rt.101 </a:t>
            </a:r>
            <a:r>
              <a:rPr lang="en-US" sz="2000" dirty="1"/>
              <a:t>TFEU. </a:t>
            </a:r>
            <a:endParaRPr lang="en-US" sz="2000" smtClean="0"/>
          </a:p>
          <a:p>
            <a:pPr marL="285750" indent="-285750">
              <a:buFont typeface="Arial" panose="020b0604020202020204" pitchFamily="34" charset="0"/>
              <a:buChar char="•"/>
            </a:pPr>
            <a:endParaRPr lang="en-US" sz="2000" smtClean="0"/>
          </a:p>
          <a:p>
            <a:pPr marL="285750" indent="-285750">
              <a:buFont typeface="Arial" panose="020b0604020202020204" pitchFamily="34" charset="0"/>
              <a:buChar char="•"/>
            </a:pPr>
            <a:r>
              <a:rPr lang="en-US" sz="2000" dirty="1" smtClean="0"/>
              <a:t>Art. 2 of Reg 1/2003 imposes on Commission (and NCAs) the </a:t>
            </a:r>
            <a:r>
              <a:rPr lang="en-US" sz="2000" u="sng" dirty="1" smtClean="0"/>
              <a:t>burden to prove </a:t>
            </a:r>
            <a:r>
              <a:rPr lang="en-US" sz="2000" dirty="1" smtClean="0"/>
              <a:t>that Art. 101 (1) applies in the first place, </a:t>
            </a:r>
          </a:p>
          <a:p>
            <a:pPr marL="742950" lvl="1" indent="-285750">
              <a:buFont typeface="Arial" panose="020b0604020202020204" pitchFamily="34" charset="0"/>
              <a:buChar char="•"/>
            </a:pPr>
            <a:r>
              <a:rPr lang="en-US" sz="2000" dirty="1" smtClean="0"/>
              <a:t>but enforcers have full control of the process:  they decide if Art.101(1) conditions are met and when burden of proof shifts under 101(3)). </a:t>
            </a:r>
          </a:p>
          <a:p>
            <a:pPr marL="742950" lvl="1" indent="-285750">
              <a:buFont typeface="Arial" panose="020b0604020202020204" pitchFamily="34" charset="0"/>
              <a:buChar char="•"/>
            </a:pPr>
            <a:r>
              <a:rPr lang="en-US" sz="2000" dirty="1" smtClean="0"/>
              <a:t>shift has decisive importance: efficiencies under 101(3) almost never met in Brussels</a:t>
            </a:r>
          </a:p>
          <a:p>
            <a:pPr marL="742950" lvl="1" indent="-285750">
              <a:buFont typeface="Arial" panose="020b0604020202020204" pitchFamily="34" charset="0"/>
              <a:buChar char="•"/>
            </a:pPr>
            <a:endParaRPr lang="es-ES" smtClean="0"/>
          </a:p>
        </p:txBody>
      </p:sp>
      <p:sp>
        <p:nvSpPr>
          <p:cNvPr id="5" name="Title 4"/>
          <p:cNvSpPr>
            <a:spLocks noGrp="1"/>
          </p:cNvSpPr>
          <p:nvPr>
            <p:ph type="title"/>
          </p:nvPr>
        </p:nvSpPr>
        <p:spPr/>
        <p:txBody>
          <a:bodyPr/>
          <a:lstStyle/>
          <a:p>
            <a:r>
              <a:rPr lang="en-US" dirty="1" smtClean="0"/>
              <a:t>1. Why any clarification of this ambiguity is important?</a:t>
            </a:r>
            <a:endParaRPr lang="en-US"/>
          </a:p>
        </p:txBody>
      </p:sp>
    </p:spTree>
    <p:extLst>
      <p:ext uri="{BB962C8B-B14F-4D97-AF65-F5344CB8AC3E}">
        <p14:creationId xmlns:p14="http://schemas.microsoft.com/office/powerpoint/2010/main" val="3676396670"/>
      </p:ext>
    </p:extLst>
  </p:cSld>
  <p:clrMapOvr>
    <a:masterClrMapping/>
  </p:clrMapOvr>
  <p:transition spd="fast">
    <p:wipe dir="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268760"/>
            <a:ext cx="7956550" cy="5184576"/>
          </a:xfrm>
        </p:spPr>
        <p:txBody>
          <a:bodyPr/>
          <a:lstStyle/>
          <a:p>
            <a:r>
              <a:rPr lang="en-US" b="1" noProof="0" dirty="1" smtClean="0"/>
              <a:t>Groupement des Cartes Bancaires</a:t>
            </a:r>
            <a:r>
              <a:rPr lang="en-US" noProof="0" dirty="1" smtClean="0"/>
              <a:t>: Payment System created </a:t>
            </a:r>
            <a:r>
              <a:rPr lang="en-US" noProof="0" dirty="1"/>
              <a:t>in </a:t>
            </a:r>
            <a:r>
              <a:rPr lang="en-US" dirty="1" smtClean="0"/>
              <a:t>1984. </a:t>
            </a:r>
          </a:p>
          <a:p>
            <a:pPr lvl="1"/>
            <a:r>
              <a:rPr lang="en-US" noProof="0" dirty="1" smtClean="0"/>
              <a:t>interoperability </a:t>
            </a:r>
            <a:r>
              <a:rPr lang="en-US" noProof="0" dirty="1"/>
              <a:t>of the systems for payment and withdrawal by bank cards (‘CB cards’) issued by its </a:t>
            </a:r>
            <a:r>
              <a:rPr lang="en-US" noProof="0" dirty="1" smtClean="0"/>
              <a:t>members. </a:t>
            </a:r>
          </a:p>
          <a:p>
            <a:pPr lvl="1"/>
            <a:r>
              <a:rPr lang="en-US" noProof="0" dirty="1" smtClean="0"/>
              <a:t>Main French Payment System, Open system: all new members accepted 170 </a:t>
            </a:r>
            <a:r>
              <a:rPr lang="en-US" noProof="0" dirty="1"/>
              <a:t>+ </a:t>
            </a:r>
            <a:r>
              <a:rPr lang="en-US" noProof="0" dirty="1" smtClean="0"/>
              <a:t>members</a:t>
            </a:r>
          </a:p>
          <a:p>
            <a:r>
              <a:rPr lang="en-US" u="sng" dirty="1"/>
              <a:t>Newcomers</a:t>
            </a:r>
            <a:r>
              <a:rPr lang="en-US" dirty="1"/>
              <a:t> (large retailers and on line banks) interested mostly on issuing side  (massive issuing of cards at very low price)</a:t>
            </a:r>
          </a:p>
          <a:p>
            <a:r>
              <a:rPr lang="en-US" u="sng" dirty="1"/>
              <a:t>Free riding issue</a:t>
            </a:r>
            <a:r>
              <a:rPr lang="en-US" dirty="1"/>
              <a:t>, impact on investment to continue improve the system and expand on the merchant and ATMs side</a:t>
            </a:r>
          </a:p>
          <a:p>
            <a:endParaRPr lang="en-US" noProof="0" smtClean="0"/>
          </a:p>
        </p:txBody>
      </p:sp>
      <p:sp>
        <p:nvSpPr>
          <p:cNvPr id="3" name="Title 2"/>
          <p:cNvSpPr>
            <a:spLocks noGrp="1"/>
          </p:cNvSpPr>
          <p:nvPr>
            <p:ph type="title"/>
          </p:nvPr>
        </p:nvSpPr>
        <p:spPr>
          <a:xfrm>
            <a:off x="927782" y="332656"/>
            <a:ext cx="8216218" cy="732971"/>
          </a:xfrm>
        </p:spPr>
        <p:txBody>
          <a:bodyPr/>
          <a:lstStyle/>
          <a:p>
            <a:r>
              <a:rPr lang="en-US" noProof="0" dirty="1" smtClean="0"/>
              <a:t>2. Background on CB:  a very successful Payment System. Unbalance and free riding </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8</a:t>
            </a:fld>
            <a:endParaRPr lang="en-GB" altLang="en-US"/>
          </a:p>
        </p:txBody>
      </p:sp>
    </p:spTree>
    <p:extLst>
      <p:ext uri="{BB962C8B-B14F-4D97-AF65-F5344CB8AC3E}">
        <p14:creationId xmlns:p14="http://schemas.microsoft.com/office/powerpoint/2010/main" val="615921832"/>
      </p:ext>
    </p:extLst>
  </p:cSld>
  <p:clrMapOvr>
    <a:masterClrMapping/>
  </p:clrMapOvr>
  <p:transition spd="fast">
    <p:wipe dir="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268760"/>
            <a:ext cx="7956550" cy="5184576"/>
          </a:xfrm>
        </p:spPr>
        <p:txBody>
          <a:bodyPr/>
          <a:lstStyle/>
          <a:p>
            <a:r>
              <a:rPr lang="en-US" noProof="0" dirty="1" smtClean="0"/>
              <a:t>Internal </a:t>
            </a:r>
            <a:r>
              <a:rPr lang="en-US" noProof="0" dirty="1"/>
              <a:t>discussions, economic and legal assessment on </a:t>
            </a:r>
            <a:r>
              <a:rPr lang="en-US" u="sng" noProof="0" dirty="1"/>
              <a:t>new rules to balance </a:t>
            </a:r>
            <a:r>
              <a:rPr lang="en-US" noProof="0" dirty="1"/>
              <a:t>use and investment on issuing and </a:t>
            </a:r>
            <a:r>
              <a:rPr lang="en-US" noProof="0" dirty="1" smtClean="0"/>
              <a:t>acquiring</a:t>
            </a:r>
            <a:r>
              <a:rPr lang="en-US" noProof="0" dirty="1"/>
              <a:t>: </a:t>
            </a:r>
          </a:p>
          <a:p>
            <a:r>
              <a:rPr lang="en-US" noProof="0" dirty="1"/>
              <a:t>Notification to Commission in 2002 under Reg </a:t>
            </a:r>
            <a:r>
              <a:rPr lang="en-US" noProof="0" dirty="1" smtClean="0"/>
              <a:t>17 of new rules on membership and pricing</a:t>
            </a:r>
          </a:p>
          <a:p>
            <a:pPr lvl="1"/>
            <a:r>
              <a:rPr lang="en-US" sz="2400" dirty="1"/>
              <a:t>(‘MERFA’)  (‘mechanism for regulating the acquiring function’) to encourage members that are issuers more than acquirers to:</a:t>
            </a:r>
          </a:p>
          <a:p>
            <a:pPr lvl="2"/>
            <a:r>
              <a:rPr lang="en-US" sz="2400" dirty="1"/>
              <a:t> either expand their acquisition activities </a:t>
            </a:r>
          </a:p>
          <a:p>
            <a:pPr lvl="2"/>
            <a:r>
              <a:rPr lang="en-US" sz="2400" dirty="1"/>
              <a:t>or to pay a fee to those that invest more on acquiring new merchants, to take account financially of their efforts to development of CB</a:t>
            </a:r>
            <a:r>
              <a:rPr lang="en-US" sz="2400" dirty="1" smtClean="0"/>
              <a:t>.</a:t>
            </a:r>
            <a:endParaRPr lang="en-US" noProof="0"/>
          </a:p>
        </p:txBody>
      </p:sp>
      <p:sp>
        <p:nvSpPr>
          <p:cNvPr id="3" name="Title 2"/>
          <p:cNvSpPr>
            <a:spLocks noGrp="1"/>
          </p:cNvSpPr>
          <p:nvPr>
            <p:ph type="title"/>
          </p:nvPr>
        </p:nvSpPr>
        <p:spPr>
          <a:xfrm>
            <a:off x="927782" y="332656"/>
            <a:ext cx="8216218" cy="732971"/>
          </a:xfrm>
        </p:spPr>
        <p:txBody>
          <a:bodyPr/>
          <a:lstStyle/>
          <a:p>
            <a:br>
              <a:rPr lang="en-US" noProof="0" dirty="1" smtClean="0"/>
            </a:br>
            <a:r>
              <a:rPr lang="en-US" dirty="1" smtClean="0"/>
              <a:t>2. </a:t>
            </a:r>
            <a:r>
              <a:rPr lang="en-US" noProof="0" dirty="1" smtClean="0"/>
              <a:t>Background on CB: reaction and notification of new measures </a:t>
            </a:r>
            <a:br>
              <a:rPr lang="en-US" noProof="0" dirty="1" smtClean="0"/>
            </a:b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9</a:t>
            </a:fld>
            <a:endParaRPr lang="en-GB" altLang="en-US"/>
          </a:p>
        </p:txBody>
      </p:sp>
    </p:spTree>
    <p:extLst>
      <p:ext uri="{BB962C8B-B14F-4D97-AF65-F5344CB8AC3E}">
        <p14:creationId xmlns:p14="http://schemas.microsoft.com/office/powerpoint/2010/main" val="1734457337"/>
      </p:ext>
    </p:extLst>
  </p:cSld>
  <p:clrMapOvr>
    <a:masterClrMapping/>
  </p:clrMapOvr>
  <p:transition spd="fast">
    <p:wipe dir="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268760"/>
            <a:ext cx="7956550" cy="5184576"/>
          </a:xfrm>
        </p:spPr>
        <p:txBody>
          <a:bodyPr/>
          <a:lstStyle/>
          <a:p>
            <a:r>
              <a:rPr lang="en-US" noProof="0" dirty="1" smtClean="0"/>
              <a:t>Dawn raids in Groupement and founding banks 2003</a:t>
            </a:r>
          </a:p>
          <a:p>
            <a:r>
              <a:rPr lang="en-US" noProof="0" dirty="1" smtClean="0"/>
              <a:t>First SO in 2004:</a:t>
            </a:r>
          </a:p>
          <a:p>
            <a:pPr lvl="1"/>
            <a:r>
              <a:rPr lang="en-US" noProof="0" dirty="1" smtClean="0"/>
              <a:t>“secret anti-competitive agreement’ which had the ‘object of generally limiting competition between the banks party to the agreement and to restrict competition, in a concerted manner, of new entrants on the market for the issue of [CB cards]”. </a:t>
            </a:r>
          </a:p>
          <a:p>
            <a:r>
              <a:rPr lang="en-US" noProof="0" dirty="1" smtClean="0"/>
              <a:t>Hearing in December 2004: </a:t>
            </a:r>
            <a:r>
              <a:rPr lang="en-US" dirty="1" smtClean="0"/>
              <a:t>H. Officer</a:t>
            </a:r>
            <a:r>
              <a:rPr lang="en-US" noProof="0" dirty="1" smtClean="0"/>
              <a:t> </a:t>
            </a:r>
          </a:p>
          <a:p>
            <a:pPr marL="400050" lvl="1" indent="0">
              <a:buNone/>
            </a:pPr>
            <a:r>
              <a:rPr lang="en-US" b="1" dirty="1" smtClean="0"/>
              <a:t>“</a:t>
            </a:r>
            <a:r>
              <a:rPr lang="en-US" b="1" noProof="0" dirty="1" smtClean="0"/>
              <a:t>il faut tout recommencer à nouveau</a:t>
            </a:r>
            <a:r>
              <a:rPr lang="en-US" noProof="0" dirty="1" smtClean="0"/>
              <a:t>!”</a:t>
            </a:r>
          </a:p>
          <a:p>
            <a:r>
              <a:rPr lang="en-US" dirty="1" smtClean="0"/>
              <a:t>Internal </a:t>
            </a:r>
            <a:r>
              <a:rPr lang="en-US" dirty="1"/>
              <a:t>checks and balances and Second SO in 2006: </a:t>
            </a:r>
          </a:p>
          <a:p>
            <a:pPr lvl="1"/>
            <a:r>
              <a:rPr lang="en-US" dirty="1"/>
              <a:t>from a cartel to a decision by an association of undertakings </a:t>
            </a:r>
            <a:r>
              <a:rPr lang="en-US" dirty="1" smtClean="0"/>
              <a:t>only </a:t>
            </a:r>
            <a:r>
              <a:rPr lang="en-US" dirty="1"/>
              <a:t>one addressee: the Groupement des Cartes </a:t>
            </a:r>
            <a:r>
              <a:rPr lang="en-US" dirty="1" smtClean="0"/>
              <a:t>Bancaires</a:t>
            </a:r>
            <a:endParaRPr lang="en-US"/>
          </a:p>
          <a:p>
            <a:r>
              <a:rPr lang="en-US" dirty="1"/>
              <a:t>Second </a:t>
            </a:r>
            <a:r>
              <a:rPr lang="en-US" dirty="1" smtClean="0"/>
              <a:t>hearing: </a:t>
            </a:r>
            <a:r>
              <a:rPr lang="en-US" dirty="1"/>
              <a:t>November 2006</a:t>
            </a:r>
          </a:p>
          <a:p>
            <a:r>
              <a:rPr lang="en-US" dirty="1" smtClean="0"/>
              <a:t>Final decision: October  </a:t>
            </a:r>
            <a:r>
              <a:rPr lang="en-US" dirty="1"/>
              <a:t>2007</a:t>
            </a:r>
          </a:p>
          <a:p>
            <a:endParaRPr lang="en-US" noProof="0" smtClean="0"/>
          </a:p>
          <a:p>
            <a:endParaRPr lang="en-US" noProof="0" smtClean="0"/>
          </a:p>
          <a:p>
            <a:endParaRPr lang="en-US" noProof="0"/>
          </a:p>
        </p:txBody>
      </p:sp>
      <p:sp>
        <p:nvSpPr>
          <p:cNvPr id="3" name="Title 2"/>
          <p:cNvSpPr>
            <a:spLocks noGrp="1"/>
          </p:cNvSpPr>
          <p:nvPr>
            <p:ph type="title"/>
          </p:nvPr>
        </p:nvSpPr>
        <p:spPr>
          <a:xfrm>
            <a:off x="927782" y="332656"/>
            <a:ext cx="8216218" cy="732971"/>
          </a:xfrm>
        </p:spPr>
        <p:txBody>
          <a:bodyPr/>
          <a:lstStyle/>
          <a:p>
            <a:r>
              <a:rPr lang="en-US" noProof="0" dirty="1" smtClean="0"/>
              <a:t>2. Background on CB:  Dawn raids, </a:t>
            </a:r>
            <a:r>
              <a:rPr lang="en-US" dirty="1" smtClean="0"/>
              <a:t>two </a:t>
            </a:r>
            <a:r>
              <a:rPr lang="en-US" noProof="0" dirty="1" smtClean="0"/>
              <a:t>SOs and hearings before final decision</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10</a:t>
            </a:fld>
            <a:endParaRPr lang="en-GB" altLang="en-US"/>
          </a:p>
        </p:txBody>
      </p:sp>
    </p:spTree>
    <p:extLst>
      <p:ext uri="{BB962C8B-B14F-4D97-AF65-F5344CB8AC3E}">
        <p14:creationId xmlns:p14="http://schemas.microsoft.com/office/powerpoint/2010/main" val="973461306"/>
      </p:ext>
    </p:extLst>
  </p:cSld>
  <p:clrMapOvr>
    <a:masterClrMapping/>
  </p:clrMapOvr>
  <p:transition spd="fast">
    <p:wipe dir="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124744"/>
            <a:ext cx="7956550" cy="5184576"/>
          </a:xfrm>
        </p:spPr>
        <p:txBody>
          <a:bodyPr/>
          <a:lstStyle/>
          <a:p>
            <a:r>
              <a:rPr lang="en-US" sz="2000" dirty="1" smtClean="0"/>
              <a:t>Art. 101(1) applies to the measures</a:t>
            </a:r>
          </a:p>
          <a:p>
            <a:pPr lvl="1"/>
            <a:r>
              <a:rPr lang="en-US" noProof="0" dirty="1"/>
              <a:t>a</a:t>
            </a:r>
            <a:r>
              <a:rPr lang="en-US" noProof="0" dirty="1" smtClean="0"/>
              <a:t> decision </a:t>
            </a:r>
            <a:r>
              <a:rPr lang="en-US" noProof="0" dirty="1"/>
              <a:t>by an association of </a:t>
            </a:r>
            <a:r>
              <a:rPr lang="en-US" noProof="0" dirty="1" smtClean="0"/>
              <a:t>undertakings</a:t>
            </a:r>
          </a:p>
          <a:p>
            <a:pPr lvl="1"/>
            <a:r>
              <a:rPr lang="en-US" noProof="0" dirty="1"/>
              <a:t>w</a:t>
            </a:r>
            <a:r>
              <a:rPr lang="en-US" noProof="0" dirty="1" smtClean="0"/>
              <a:t>ith an </a:t>
            </a:r>
            <a:r>
              <a:rPr lang="en-US" noProof="0" dirty="1"/>
              <a:t>anti-competitive </a:t>
            </a:r>
            <a:r>
              <a:rPr lang="en-US" u="sng" noProof="0" dirty="1"/>
              <a:t>object. </a:t>
            </a:r>
            <a:endParaRPr lang="en-US" u="sng" noProof="0" smtClean="0"/>
          </a:p>
          <a:p>
            <a:pPr lvl="2"/>
            <a:r>
              <a:rPr lang="en-US" sz="2000" noProof="0" dirty="1" smtClean="0"/>
              <a:t>evident </a:t>
            </a:r>
            <a:r>
              <a:rPr lang="en-US" sz="2000" noProof="0" dirty="1"/>
              <a:t>from the actual formulas envisaged </a:t>
            </a:r>
            <a:r>
              <a:rPr lang="en-US" sz="2000" dirty="1" smtClean="0"/>
              <a:t>in</a:t>
            </a:r>
            <a:r>
              <a:rPr lang="en-US" sz="2000" noProof="0" dirty="1" smtClean="0"/>
              <a:t> measures. </a:t>
            </a:r>
          </a:p>
          <a:p>
            <a:pPr lvl="2"/>
            <a:r>
              <a:rPr lang="en-US" sz="2000" noProof="0" dirty="1" smtClean="0"/>
              <a:t>reflects </a:t>
            </a:r>
            <a:r>
              <a:rPr lang="en-US" sz="2000" noProof="0" dirty="1"/>
              <a:t>the genuine objectives of </a:t>
            </a:r>
            <a:r>
              <a:rPr lang="en-US" sz="2000" dirty="1" smtClean="0"/>
              <a:t>notified</a:t>
            </a:r>
            <a:r>
              <a:rPr lang="en-US" sz="2000" noProof="0" dirty="1" smtClean="0"/>
              <a:t> measures </a:t>
            </a:r>
          </a:p>
          <a:p>
            <a:pPr lvl="2"/>
            <a:r>
              <a:rPr lang="en-US" sz="2000" noProof="0" dirty="1" smtClean="0"/>
              <a:t>stated </a:t>
            </a:r>
            <a:r>
              <a:rPr lang="en-US" sz="2000" noProof="0" dirty="1"/>
              <a:t>by </a:t>
            </a:r>
            <a:r>
              <a:rPr lang="en-US" sz="2000" noProof="0" dirty="1" smtClean="0"/>
              <a:t>main </a:t>
            </a:r>
            <a:r>
              <a:rPr lang="en-US" sz="2000" noProof="0" dirty="1"/>
              <a:t>members in the course of their </a:t>
            </a:r>
            <a:r>
              <a:rPr lang="en-US" sz="2000" noProof="0" dirty="1" smtClean="0"/>
              <a:t>preparation</a:t>
            </a:r>
          </a:p>
          <a:p>
            <a:pPr marL="914400" lvl="2" indent="0">
              <a:buNone/>
            </a:pPr>
            <a:r>
              <a:rPr lang="en-US" sz="2000" noProof="0" dirty="1" smtClean="0"/>
              <a:t> </a:t>
            </a:r>
          </a:p>
          <a:p>
            <a:pPr lvl="1"/>
            <a:r>
              <a:rPr lang="en-US" u="sng" noProof="0" dirty="1" smtClean="0"/>
              <a:t>and</a:t>
            </a:r>
            <a:r>
              <a:rPr lang="en-US" noProof="0" dirty="1" smtClean="0"/>
              <a:t> with the </a:t>
            </a:r>
            <a:r>
              <a:rPr lang="en-US" u="sng" noProof="0" dirty="1"/>
              <a:t>effect</a:t>
            </a:r>
            <a:r>
              <a:rPr lang="en-US" noProof="0" dirty="1"/>
              <a:t> of restricting competition. </a:t>
            </a:r>
            <a:endParaRPr lang="en-US" noProof="0" smtClean="0"/>
          </a:p>
          <a:p>
            <a:pPr lvl="2"/>
            <a:r>
              <a:rPr lang="en-US" sz="2000" noProof="0" dirty="1" smtClean="0"/>
              <a:t>a </a:t>
            </a:r>
            <a:r>
              <a:rPr lang="en-US" sz="2000" noProof="0" dirty="1"/>
              <a:t>reduction in </a:t>
            </a:r>
            <a:r>
              <a:rPr lang="en-US" sz="2000" noProof="0" dirty="1" smtClean="0"/>
              <a:t>issuing </a:t>
            </a:r>
            <a:r>
              <a:rPr lang="en-US" sz="2000" noProof="0" dirty="1"/>
              <a:t>plans </a:t>
            </a:r>
            <a:r>
              <a:rPr lang="en-US" sz="2000" noProof="0" dirty="1" smtClean="0"/>
              <a:t>of </a:t>
            </a:r>
            <a:r>
              <a:rPr lang="en-US" sz="2000" noProof="0" dirty="1"/>
              <a:t>new entrants and the prevention of </a:t>
            </a:r>
            <a:r>
              <a:rPr lang="en-US" sz="2000" noProof="0" dirty="1" smtClean="0"/>
              <a:t>a price </a:t>
            </a:r>
            <a:r>
              <a:rPr lang="en-US" sz="2000" noProof="0" dirty="1"/>
              <a:t>reduction for CB </a:t>
            </a:r>
            <a:r>
              <a:rPr lang="en-US" sz="2000" noProof="0" dirty="1" smtClean="0"/>
              <a:t>cards</a:t>
            </a:r>
          </a:p>
          <a:p>
            <a:pPr lvl="1"/>
            <a:endParaRPr lang="en-US" noProof="0" smtClean="0"/>
          </a:p>
          <a:p>
            <a:r>
              <a:rPr lang="en-US" sz="2000" noProof="0" dirty="1"/>
              <a:t>C</a:t>
            </a:r>
            <a:r>
              <a:rPr lang="en-US" sz="2000" noProof="0" dirty="1" smtClean="0"/>
              <a:t>onditions of </a:t>
            </a:r>
            <a:r>
              <a:rPr lang="en-US" sz="2000" noProof="0" dirty="1"/>
              <a:t>Article </a:t>
            </a:r>
            <a:r>
              <a:rPr lang="en-US" sz="2000" noProof="0" dirty="1" smtClean="0"/>
              <a:t>101(3</a:t>
            </a:r>
            <a:r>
              <a:rPr lang="en-US" sz="2000" noProof="0" dirty="1"/>
              <a:t>) EC are not satisfied. </a:t>
            </a:r>
            <a:endParaRPr lang="en-US" sz="2000" noProof="0" smtClean="0"/>
          </a:p>
          <a:p>
            <a:endParaRPr lang="en-US" sz="2000" noProof="0"/>
          </a:p>
          <a:p>
            <a:r>
              <a:rPr lang="en-US" sz="2000" noProof="0" dirty="1"/>
              <a:t>I</a:t>
            </a:r>
            <a:r>
              <a:rPr lang="en-US" sz="2000" noProof="0" dirty="1" smtClean="0"/>
              <a:t>njunction to stop and to refrain </a:t>
            </a:r>
            <a:r>
              <a:rPr lang="en-US" sz="2000" noProof="0" dirty="1"/>
              <a:t>from adopting any measure or behaviour having an identical or similar object or effect’.</a:t>
            </a:r>
          </a:p>
          <a:p>
            <a:endParaRPr lang="en-US" noProof="0"/>
          </a:p>
        </p:txBody>
      </p:sp>
      <p:sp>
        <p:nvSpPr>
          <p:cNvPr id="3" name="Title 2"/>
          <p:cNvSpPr>
            <a:spLocks noGrp="1"/>
          </p:cNvSpPr>
          <p:nvPr>
            <p:ph type="title"/>
          </p:nvPr>
        </p:nvSpPr>
        <p:spPr/>
        <p:txBody>
          <a:bodyPr/>
          <a:lstStyle/>
          <a:p>
            <a:r>
              <a:rPr lang="en-US" dirty="1" smtClean="0"/>
              <a:t>2. </a:t>
            </a:r>
            <a:r>
              <a:rPr lang="en-US" noProof="0" dirty="1" smtClean="0"/>
              <a:t>The CB Decision</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11</a:t>
            </a:fld>
            <a:endParaRPr lang="en-GB" altLang="en-US"/>
          </a:p>
        </p:txBody>
      </p:sp>
    </p:spTree>
    <p:extLst>
      <p:ext uri="{BB962C8B-B14F-4D97-AF65-F5344CB8AC3E}">
        <p14:creationId xmlns:p14="http://schemas.microsoft.com/office/powerpoint/2010/main" val="2852442730"/>
      </p:ext>
    </p:extLst>
  </p:cSld>
  <p:clrMapOvr>
    <a:masterClrMapping/>
  </p:clrMapOvr>
  <p:transition spd="fast">
    <p:wipe dir="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7956550" cy="4657725"/>
          </a:xfrm>
        </p:spPr>
        <p:txBody>
          <a:bodyPr/>
          <a:lstStyle/>
          <a:p>
            <a:r>
              <a:rPr lang="en-US" sz="2000" dirty="1" smtClean="0"/>
              <a:t>Appeal in 2007 </a:t>
            </a:r>
          </a:p>
          <a:p>
            <a:r>
              <a:rPr lang="en-US" sz="2000" dirty="1" smtClean="0"/>
              <a:t>Ruling in November 2012 (5 years later</a:t>
            </a:r>
            <a:r>
              <a:rPr lang="fr-FR" sz="2000" dirty="1" smtClean="0"/>
              <a:t>…)</a:t>
            </a:r>
            <a:r>
              <a:rPr lang="en-US" sz="2000" dirty="1" smtClean="0"/>
              <a:t> </a:t>
            </a:r>
          </a:p>
          <a:p>
            <a:r>
              <a:rPr lang="en-US" sz="2000" dirty="1" smtClean="0"/>
              <a:t>GC dismissed appeal and shared Commission’s view that:</a:t>
            </a:r>
          </a:p>
          <a:p>
            <a:pPr lvl="1"/>
            <a:r>
              <a:rPr lang="en-US" dirty="1" smtClean="0"/>
              <a:t> the object of measures was </a:t>
            </a:r>
            <a:r>
              <a:rPr lang="en-US" dirty="1"/>
              <a:t>the restriction of competition </a:t>
            </a:r>
            <a:r>
              <a:rPr lang="en-US" dirty="1" smtClean="0"/>
              <a:t>on </a:t>
            </a:r>
            <a:r>
              <a:rPr lang="en-US" dirty="1"/>
              <a:t>the </a:t>
            </a:r>
            <a:r>
              <a:rPr lang="en-US" dirty="1" smtClean="0"/>
              <a:t>cards issuing market </a:t>
            </a:r>
            <a:r>
              <a:rPr lang="en-US" dirty="1"/>
              <a:t>in </a:t>
            </a:r>
            <a:r>
              <a:rPr lang="en-US" dirty="1" smtClean="0"/>
              <a:t>France, and that</a:t>
            </a:r>
            <a:endParaRPr lang="en-US"/>
          </a:p>
          <a:p>
            <a:pPr lvl="1"/>
            <a:r>
              <a:rPr lang="en-US" dirty="1" smtClean="0"/>
              <a:t> </a:t>
            </a:r>
            <a:r>
              <a:rPr lang="en-US" dirty="1"/>
              <a:t>anti-competitive object </a:t>
            </a:r>
            <a:r>
              <a:rPr lang="en-US" dirty="1" smtClean="0"/>
              <a:t>(prevent </a:t>
            </a:r>
            <a:r>
              <a:rPr lang="en-US" dirty="1"/>
              <a:t>new entrants </a:t>
            </a:r>
            <a:r>
              <a:rPr lang="en-US" dirty="1" smtClean="0"/>
              <a:t>from competing) stemmed </a:t>
            </a:r>
            <a:r>
              <a:rPr lang="en-US" dirty="1"/>
              <a:t>from the very calculation formulas </a:t>
            </a:r>
            <a:r>
              <a:rPr lang="en-US" dirty="1" smtClean="0"/>
              <a:t>in </a:t>
            </a:r>
            <a:r>
              <a:rPr lang="en-US" dirty="1"/>
              <a:t>the </a:t>
            </a:r>
            <a:r>
              <a:rPr lang="en-US" dirty="1" smtClean="0"/>
              <a:t>new measures </a:t>
            </a:r>
            <a:endParaRPr lang="en-US"/>
          </a:p>
          <a:p>
            <a:r>
              <a:rPr lang="en-US" sz="2000" dirty="1" smtClean="0"/>
              <a:t>GC found that the notion </a:t>
            </a:r>
            <a:r>
              <a:rPr lang="en-US" sz="2000" dirty="1"/>
              <a:t>of infringement </a:t>
            </a:r>
            <a:r>
              <a:rPr lang="en-US" sz="2000" dirty="1" smtClean="0"/>
              <a:t>“by object” </a:t>
            </a:r>
            <a:r>
              <a:rPr lang="en-US" sz="2000" u="sng" dirty="1"/>
              <a:t>should not be given a strict </a:t>
            </a:r>
            <a:r>
              <a:rPr lang="en-US" sz="2000" u="sng" dirty="1" smtClean="0"/>
              <a:t>interpretation</a:t>
            </a:r>
            <a:endParaRPr lang="en-US" sz="2000" u="sng"/>
          </a:p>
          <a:p>
            <a:r>
              <a:rPr lang="es-ES" sz="2000" dirty="1" smtClean="0"/>
              <a:t>No review of the effects assessment under 101(1) in the Decision because no need to prove both. </a:t>
            </a:r>
            <a:endParaRPr lang="en-US" sz="2000" smtClean="0"/>
          </a:p>
          <a:p>
            <a:endParaRPr lang="en-US"/>
          </a:p>
          <a:p>
            <a:pPr lvl="1"/>
            <a:endParaRPr lang="en-US" noProof="0"/>
          </a:p>
        </p:txBody>
      </p:sp>
      <p:sp>
        <p:nvSpPr>
          <p:cNvPr id="3" name="Title 2"/>
          <p:cNvSpPr>
            <a:spLocks noGrp="1"/>
          </p:cNvSpPr>
          <p:nvPr>
            <p:ph type="title"/>
          </p:nvPr>
        </p:nvSpPr>
        <p:spPr/>
        <p:txBody>
          <a:bodyPr/>
          <a:lstStyle/>
          <a:p>
            <a:r>
              <a:rPr lang="en-US" noProof="0" dirty="1" smtClean="0"/>
              <a:t>2. The  CB General Court ruling</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12</a:t>
            </a:fld>
            <a:endParaRPr lang="en-GB" altLang="en-US"/>
          </a:p>
        </p:txBody>
      </p:sp>
    </p:spTree>
    <p:extLst>
      <p:ext uri="{BB962C8B-B14F-4D97-AF65-F5344CB8AC3E}">
        <p14:creationId xmlns:p14="http://schemas.microsoft.com/office/powerpoint/2010/main" val="3916727182"/>
      </p:ext>
    </p:extLst>
  </p:cSld>
  <p:clrMapOvr>
    <a:masterClrMapping/>
  </p:clrMapOvr>
  <p:transition spd="fast">
    <p:wipe dir="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340768"/>
            <a:ext cx="8028558" cy="4513709"/>
          </a:xfrm>
        </p:spPr>
        <p:txBody>
          <a:bodyPr/>
          <a:lstStyle/>
          <a:p>
            <a:r>
              <a:rPr lang="en-US" sz="2000" dirty="1" smtClean="0"/>
              <a:t>AG Wahl showed serious doubts on GC ruling and Commission´s case already at hearing</a:t>
            </a:r>
            <a:endParaRPr lang="en-US" sz="2000"/>
          </a:p>
          <a:p>
            <a:r>
              <a:rPr lang="en-US" sz="2000" dirty="1" smtClean="0"/>
              <a:t>Very interesting and influential Opinion  </a:t>
            </a:r>
            <a:endParaRPr lang="en-US" sz="2000"/>
          </a:p>
          <a:p>
            <a:pPr lvl="1"/>
            <a:r>
              <a:rPr lang="en-US" dirty="1" smtClean="0"/>
              <a:t>101(1) shows that </a:t>
            </a:r>
            <a:r>
              <a:rPr lang="en-US" dirty="1"/>
              <a:t>the </a:t>
            </a:r>
            <a:r>
              <a:rPr lang="en-US" dirty="1" smtClean="0"/>
              <a:t>public enforcement goal is </a:t>
            </a:r>
            <a:r>
              <a:rPr lang="en-US" dirty="1"/>
              <a:t>avoiding </a:t>
            </a:r>
            <a:r>
              <a:rPr lang="en-US" dirty="1" smtClean="0"/>
              <a:t>an </a:t>
            </a:r>
            <a:r>
              <a:rPr lang="en-US" u="sng" dirty="1" smtClean="0"/>
              <a:t>appreciable restrictive </a:t>
            </a:r>
            <a:r>
              <a:rPr lang="en-US" u="sng" dirty="1"/>
              <a:t>effect </a:t>
            </a:r>
            <a:r>
              <a:rPr lang="en-US" u="sng" dirty="1" smtClean="0"/>
              <a:t>or impact </a:t>
            </a:r>
            <a:r>
              <a:rPr lang="en-US" dirty="1" smtClean="0"/>
              <a:t>of an agreement on competition. Two </a:t>
            </a:r>
            <a:r>
              <a:rPr lang="en-US" dirty="1"/>
              <a:t>ways to </a:t>
            </a:r>
            <a:r>
              <a:rPr lang="en-US" dirty="1" smtClean="0"/>
              <a:t>meet that goal:</a:t>
            </a:r>
            <a:endParaRPr lang="en-US"/>
          </a:p>
          <a:p>
            <a:pPr lvl="2"/>
            <a:r>
              <a:rPr lang="en-US" sz="2000" u="sng" dirty="1"/>
              <a:t>Case by case analysis </a:t>
            </a:r>
            <a:r>
              <a:rPr lang="en-US" sz="2000" dirty="1"/>
              <a:t>of </a:t>
            </a:r>
            <a:r>
              <a:rPr lang="en-US" sz="2000" dirty="1" smtClean="0"/>
              <a:t>actual </a:t>
            </a:r>
            <a:r>
              <a:rPr lang="en-US" sz="2000" dirty="1"/>
              <a:t>restrictive effects. </a:t>
            </a:r>
            <a:endParaRPr lang="en-US" sz="2000" smtClean="0"/>
          </a:p>
          <a:p>
            <a:pPr lvl="2"/>
            <a:r>
              <a:rPr lang="en-US" sz="2000" u="sng" dirty="1" smtClean="0"/>
              <a:t>Standardised approach (“by object”)</a:t>
            </a:r>
            <a:r>
              <a:rPr lang="en-US" sz="2000" dirty="1" smtClean="0"/>
              <a:t>. </a:t>
            </a:r>
            <a:r>
              <a:rPr lang="en-US" sz="2000" dirty="1"/>
              <a:t>Presumptions </a:t>
            </a:r>
            <a:r>
              <a:rPr lang="en-US" sz="2000" dirty="1" smtClean="0"/>
              <a:t>of harm to competition </a:t>
            </a:r>
            <a:r>
              <a:rPr lang="en-US" sz="2000" b="1" dirty="1" smtClean="0"/>
              <a:t>based </a:t>
            </a:r>
            <a:r>
              <a:rPr lang="en-US" sz="2000" b="1" dirty="1"/>
              <a:t>on experience </a:t>
            </a:r>
            <a:r>
              <a:rPr lang="en-US" sz="2000" dirty="1"/>
              <a:t>obtained through </a:t>
            </a:r>
            <a:r>
              <a:rPr lang="en-US" sz="2000" b="1" dirty="1"/>
              <a:t>economic analysis </a:t>
            </a:r>
            <a:r>
              <a:rPr lang="en-US" sz="2000" dirty="1"/>
              <a:t>(easier to apply</a:t>
            </a:r>
            <a:r>
              <a:rPr lang="en-US" sz="2000" dirty="1" smtClean="0"/>
              <a:t>). </a:t>
            </a:r>
            <a:endParaRPr lang="en-US" sz="2000"/>
          </a:p>
          <a:p>
            <a:pPr lvl="1"/>
            <a:r>
              <a:rPr lang="en-US" dirty="1" smtClean="0"/>
              <a:t>Standardised approach has </a:t>
            </a:r>
            <a:r>
              <a:rPr lang="en-US" dirty="1"/>
              <a:t>a number of </a:t>
            </a:r>
            <a:r>
              <a:rPr lang="en-US" dirty="1" smtClean="0"/>
              <a:t>advantages (predictability, legal certainty, deterrence and procedural gains)  but only </a:t>
            </a:r>
            <a:r>
              <a:rPr lang="en-US" dirty="1"/>
              <a:t>if recourse to the concept of restriction </a:t>
            </a:r>
            <a:r>
              <a:rPr lang="en-US" dirty="1" smtClean="0"/>
              <a:t>“by object” </a:t>
            </a:r>
            <a:r>
              <a:rPr lang="en-US" dirty="1"/>
              <a:t>is clearly </a:t>
            </a:r>
            <a:r>
              <a:rPr lang="en-US" dirty="1" smtClean="0"/>
              <a:t>defined.</a:t>
            </a:r>
          </a:p>
        </p:txBody>
      </p:sp>
      <p:sp>
        <p:nvSpPr>
          <p:cNvPr id="3" name="Title 2"/>
          <p:cNvSpPr>
            <a:spLocks noGrp="1"/>
          </p:cNvSpPr>
          <p:nvPr>
            <p:ph type="title"/>
          </p:nvPr>
        </p:nvSpPr>
        <p:spPr/>
        <p:txBody>
          <a:bodyPr/>
          <a:lstStyle/>
          <a:p>
            <a:r>
              <a:rPr lang="en-US" noProof="0" dirty="1" smtClean="0"/>
              <a:t>2. Advocate General Opinion (Nils Wahl) </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13</a:t>
            </a:fld>
            <a:endParaRPr lang="en-GB" altLang="en-US"/>
          </a:p>
        </p:txBody>
      </p:sp>
    </p:spTree>
    <p:extLst>
      <p:ext uri="{BB962C8B-B14F-4D97-AF65-F5344CB8AC3E}">
        <p14:creationId xmlns:p14="http://schemas.microsoft.com/office/powerpoint/2010/main" val="1453649109"/>
      </p:ext>
    </p:extLst>
  </p:cSld>
  <p:clrMapOvr>
    <a:masterClrMapping/>
  </p:clrMapOvr>
  <p:transition spd="fast">
    <p:wipe dir="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pPr lvl="1"/>
            <a:endParaRPr lang="en-US" sz="600" noProof="0"/>
          </a:p>
          <a:p>
            <a:r>
              <a:rPr lang="en-US" sz="2000" noProof="0" dirty="1" smtClean="0"/>
              <a:t>Reminds the well established </a:t>
            </a:r>
            <a:r>
              <a:rPr lang="en-US" sz="2000" dirty="1" smtClean="0"/>
              <a:t>case law on how to apply the </a:t>
            </a:r>
            <a:r>
              <a:rPr lang="en-US" sz="2000" noProof="0" dirty="1" smtClean="0"/>
              <a:t>prohibition laid down in Article 101(1) T</a:t>
            </a:r>
            <a:r>
              <a:rPr lang="en-US" sz="2000" dirty="1" smtClean="0"/>
              <a:t>FEU and on the requirements of the “by </a:t>
            </a:r>
            <a:r>
              <a:rPr lang="en-US" sz="2000" dirty="1"/>
              <a:t>object” </a:t>
            </a:r>
            <a:r>
              <a:rPr lang="en-US" sz="2000" dirty="1" smtClean="0"/>
              <a:t>standard. (</a:t>
            </a:r>
            <a:r>
              <a:rPr lang="en-US" sz="2000" dirty="1"/>
              <a:t>LTM, BIDS, Allianz Hungária</a:t>
            </a:r>
            <a:r>
              <a:rPr lang="en-US" sz="2000" dirty="1" smtClean="0"/>
              <a:t>).</a:t>
            </a:r>
          </a:p>
          <a:p>
            <a:endParaRPr lang="en-US" sz="2000" smtClean="0"/>
          </a:p>
          <a:p>
            <a:r>
              <a:rPr lang="en-US" sz="2000" dirty="1" smtClean="0"/>
              <a:t>Finds that GC </a:t>
            </a:r>
            <a:r>
              <a:rPr lang="en-US" sz="2000" dirty="1"/>
              <a:t>failed to properly apply </a:t>
            </a:r>
            <a:r>
              <a:rPr lang="en-US" sz="2000" dirty="1" smtClean="0"/>
              <a:t>that </a:t>
            </a:r>
            <a:r>
              <a:rPr lang="en-US" sz="2000" dirty="1"/>
              <a:t>case law and was wrong on defining the relevant legal criteria in order to assess whether there was a restriction of competition by ‘object</a:t>
            </a:r>
            <a:r>
              <a:rPr lang="en-US" sz="2000" dirty="1" smtClean="0"/>
              <a:t>’</a:t>
            </a:r>
            <a:r>
              <a:rPr lang="en-US" dirty="1" smtClean="0"/>
              <a:t>. </a:t>
            </a:r>
            <a:endParaRPr lang="en-US"/>
          </a:p>
          <a:p>
            <a:endParaRPr lang="en-US" smtClean="0"/>
          </a:p>
          <a:p>
            <a:pPr lvl="2"/>
            <a:endParaRPr lang="en-US" sz="2000" noProof="0"/>
          </a:p>
        </p:txBody>
      </p:sp>
      <p:sp>
        <p:nvSpPr>
          <p:cNvPr id="3" name="Title 2"/>
          <p:cNvSpPr>
            <a:spLocks noGrp="1"/>
          </p:cNvSpPr>
          <p:nvPr>
            <p:ph type="title"/>
          </p:nvPr>
        </p:nvSpPr>
        <p:spPr/>
        <p:txBody>
          <a:bodyPr/>
          <a:lstStyle/>
          <a:p>
            <a:r>
              <a:rPr lang="en-US" noProof="0" dirty="1" smtClean="0">
                <a:solidFill>
                  <a:srgbClr val="FFFFFF"/>
                </a:solidFill>
              </a:rPr>
              <a:t> </a:t>
            </a:r>
            <a:r>
              <a:rPr lang="en-US" dirty="1">
                <a:solidFill>
                  <a:srgbClr val="FFFFFF"/>
                </a:solidFill>
              </a:rPr>
              <a:t>3</a:t>
            </a:r>
            <a:r>
              <a:rPr lang="en-US" noProof="0" dirty="1" smtClean="0">
                <a:solidFill>
                  <a:srgbClr val="FFFFFF"/>
                </a:solidFill>
              </a:rPr>
              <a:t>. The ECJ ruling: </a:t>
            </a:r>
            <a:br>
              <a:rPr lang="en-US" noProof="0" dirty="1" smtClean="0">
                <a:solidFill>
                  <a:srgbClr val="FFFFFF"/>
                </a:solidFill>
              </a:rPr>
            </a:br>
            <a:r>
              <a:rPr lang="en-US" noProof="0" dirty="1" smtClean="0">
                <a:solidFill>
                  <a:srgbClr val="FFFFFF"/>
                </a:solidFill>
              </a:rPr>
              <a:t>the principles for “by object” standard</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14</a:t>
            </a:fld>
            <a:endParaRPr lang="en-GB" altLang="en-US"/>
          </a:p>
        </p:txBody>
      </p:sp>
    </p:spTree>
    <p:extLst>
      <p:ext uri="{BB962C8B-B14F-4D97-AF65-F5344CB8AC3E}">
        <p14:creationId xmlns:p14="http://schemas.microsoft.com/office/powerpoint/2010/main" val="3513172340"/>
      </p:ext>
    </p:extLst>
  </p:cSld>
  <p:clrMapOvr>
    <a:masterClrMapping/>
  </p:clrMapOvr>
  <p:transition spd="fast">
    <p:wipe dir="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pPr lvl="1"/>
            <a:r>
              <a:rPr lang="en-US" u="sng" noProof="0" dirty="1" smtClean="0"/>
              <a:t>First</a:t>
            </a:r>
            <a:r>
              <a:rPr lang="en-US" noProof="0" dirty="1" smtClean="0"/>
              <a:t>: that </a:t>
            </a:r>
            <a:r>
              <a:rPr lang="en-US" b="1" u="sng" noProof="0" dirty="1" smtClean="0"/>
              <a:t>the essential legal criterion </a:t>
            </a:r>
            <a:r>
              <a:rPr lang="en-US" noProof="0" dirty="1" smtClean="0"/>
              <a:t>for ascertaining a restriction of competition ‘by object</a:t>
            </a:r>
            <a:r>
              <a:rPr lang="en-US" u="sng" noProof="0" dirty="1" smtClean="0"/>
              <a:t>’</a:t>
            </a:r>
            <a:r>
              <a:rPr lang="en-US" noProof="0" dirty="1" smtClean="0"/>
              <a:t> is the finding that such coordination </a:t>
            </a:r>
            <a:r>
              <a:rPr lang="en-US" b="1" u="sng" noProof="0" dirty="1" smtClean="0"/>
              <a:t>reveals in itself a sufficient degree of harm to competition (57). </a:t>
            </a:r>
          </a:p>
          <a:p>
            <a:pPr lvl="2"/>
            <a:r>
              <a:rPr lang="en-US" u="sng" noProof="0" dirty="1" smtClean="0"/>
              <a:t>And “</a:t>
            </a:r>
            <a:r>
              <a:rPr lang="en-US" b="1" u="sng" noProof="0" dirty="1" smtClean="0"/>
              <a:t>Experience” </a:t>
            </a:r>
            <a:r>
              <a:rPr lang="en-US" u="sng" noProof="0" dirty="1" smtClean="0"/>
              <a:t>is very </a:t>
            </a:r>
            <a:r>
              <a:rPr lang="en-US" u="sng" dirty="1" smtClean="0"/>
              <a:t>relevant  in that analysis (51). First time mentioned. </a:t>
            </a:r>
            <a:endParaRPr lang="en-US" u="sng" noProof="0" smtClean="0"/>
          </a:p>
          <a:p>
            <a:pPr lvl="1"/>
            <a:endParaRPr lang="en-US" b="1" u="sng" noProof="0" smtClean="0"/>
          </a:p>
          <a:p>
            <a:pPr lvl="1"/>
            <a:r>
              <a:rPr lang="en-US" u="sng" noProof="0" dirty="1" smtClean="0"/>
              <a:t>Second: </a:t>
            </a:r>
            <a:r>
              <a:rPr lang="en-US" noProof="0" dirty="1" smtClean="0"/>
              <a:t>that </a:t>
            </a:r>
            <a:r>
              <a:rPr lang="en-US" dirty="1"/>
              <a:t>t</a:t>
            </a:r>
            <a:r>
              <a:rPr lang="en-US" noProof="0" dirty="1" smtClean="0"/>
              <a:t>he </a:t>
            </a:r>
            <a:r>
              <a:rPr lang="en-US" u="sng" noProof="0" dirty="1" smtClean="0"/>
              <a:t>concept of restriction of competition ‘by object’ requires a </a:t>
            </a:r>
            <a:r>
              <a:rPr lang="en-US" b="1" u="sng" noProof="0" dirty="1" smtClean="0"/>
              <a:t>restrictive interpretation</a:t>
            </a:r>
            <a:r>
              <a:rPr lang="en-US" u="sng" noProof="0" dirty="1" smtClean="0"/>
              <a:t>. </a:t>
            </a:r>
          </a:p>
          <a:p>
            <a:pPr marL="857250" lvl="2" indent="0">
              <a:buNone/>
            </a:pPr>
            <a:r>
              <a:rPr lang="en-US" u="sng" noProof="0" dirty="1" smtClean="0"/>
              <a:t>“</a:t>
            </a:r>
            <a:r>
              <a:rPr lang="en-US" noProof="0" dirty="1" smtClean="0"/>
              <a:t>T</a:t>
            </a:r>
            <a:r>
              <a:rPr lang="en-US" dirty="1" smtClean="0"/>
              <a:t>he </a:t>
            </a:r>
            <a:r>
              <a:rPr lang="en-US" dirty="1"/>
              <a:t>concept of restriction of competition by ‘object’ </a:t>
            </a:r>
            <a:r>
              <a:rPr lang="en-US" noProof="0" dirty="1" smtClean="0"/>
              <a:t>can be applied </a:t>
            </a:r>
            <a:r>
              <a:rPr lang="en-US" b="1" u="sng" noProof="0" dirty="1" smtClean="0"/>
              <a:t>only</a:t>
            </a:r>
            <a:r>
              <a:rPr lang="en-US" noProof="0" dirty="1" smtClean="0"/>
              <a:t> to certain types of coordination between undertakings </a:t>
            </a:r>
            <a:r>
              <a:rPr lang="en-US" u="sng" noProof="0" dirty="1" smtClean="0"/>
              <a:t>which reveal a sufficient degree of harm to competition </a:t>
            </a:r>
            <a:r>
              <a:rPr lang="en-US" noProof="0" dirty="1" smtClean="0"/>
              <a:t>that it may be found that there is no need to examine their effects, </a:t>
            </a:r>
          </a:p>
          <a:p>
            <a:pPr marL="857250" lvl="2" indent="0">
              <a:buNone/>
            </a:pPr>
            <a:r>
              <a:rPr lang="en-US" u="sng" noProof="0" dirty="1" smtClean="0"/>
              <a:t>otherwise</a:t>
            </a:r>
            <a:r>
              <a:rPr lang="en-US" noProof="0" dirty="1" smtClean="0"/>
              <a:t> the Commission would be exempted from the obligation to prove the actual effects on the market of </a:t>
            </a:r>
            <a:r>
              <a:rPr lang="en-US" b="1" u="sng" noProof="0" dirty="1" smtClean="0"/>
              <a:t>agreements which are in no way established to be</a:t>
            </a:r>
            <a:r>
              <a:rPr lang="en-US" noProof="0" dirty="1" smtClean="0"/>
              <a:t>, </a:t>
            </a:r>
            <a:r>
              <a:rPr lang="en-US" u="sng" noProof="0" dirty="1" smtClean="0"/>
              <a:t>by their very nature</a:t>
            </a:r>
            <a:r>
              <a:rPr lang="en-US" noProof="0" dirty="1" smtClean="0"/>
              <a:t>, harmful to the proper functioning of normal competition. “</a:t>
            </a:r>
            <a:r>
              <a:rPr lang="en-US" b="1" noProof="0" dirty="1" smtClean="0"/>
              <a:t>(58)</a:t>
            </a:r>
            <a:endParaRPr lang="en-US" b="1" noProof="0"/>
          </a:p>
        </p:txBody>
      </p:sp>
      <p:sp>
        <p:nvSpPr>
          <p:cNvPr id="3" name="Title 2"/>
          <p:cNvSpPr>
            <a:spLocks noGrp="1"/>
          </p:cNvSpPr>
          <p:nvPr>
            <p:ph type="title"/>
          </p:nvPr>
        </p:nvSpPr>
        <p:spPr>
          <a:xfrm>
            <a:off x="927782" y="188640"/>
            <a:ext cx="8216218" cy="732971"/>
          </a:xfrm>
        </p:spPr>
        <p:txBody>
          <a:bodyPr/>
          <a:lstStyle/>
          <a:p>
            <a:r>
              <a:rPr lang="en-US" noProof="0" dirty="1" smtClean="0">
                <a:solidFill>
                  <a:srgbClr val="FFFFFF"/>
                </a:solidFill>
              </a:rPr>
              <a:t> </a:t>
            </a:r>
            <a:br>
              <a:rPr lang="en-US" noProof="0" dirty="1" smtClean="0">
                <a:solidFill>
                  <a:srgbClr val="FFFFFF"/>
                </a:solidFill>
              </a:rPr>
            </a:br>
            <a:r>
              <a:rPr lang="en-US" noProof="0" dirty="1" smtClean="0">
                <a:solidFill>
                  <a:srgbClr val="FFFFFF"/>
                </a:solidFill>
              </a:rPr>
              <a:t>3. Two </a:t>
            </a:r>
            <a:r>
              <a:rPr lang="en-US" dirty="1" smtClean="0">
                <a:solidFill>
                  <a:srgbClr val="FFFFFF"/>
                </a:solidFill>
              </a:rPr>
              <a:t>important aspects</a:t>
            </a:r>
            <a:r>
              <a:rPr lang="en-US" noProof="0" dirty="1" smtClean="0">
                <a:solidFill>
                  <a:srgbClr val="FFFFFF"/>
                </a:solidFill>
              </a:rPr>
              <a:t> clarified</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15</a:t>
            </a:fld>
            <a:endParaRPr lang="en-GB" altLang="en-US"/>
          </a:p>
        </p:txBody>
      </p:sp>
    </p:spTree>
    <p:extLst>
      <p:ext uri="{BB962C8B-B14F-4D97-AF65-F5344CB8AC3E}">
        <p14:creationId xmlns:p14="http://schemas.microsoft.com/office/powerpoint/2010/main" val="808580997"/>
      </p:ext>
    </p:extLst>
  </p:cSld>
  <p:clrMapOvr>
    <a:masterClrMapping/>
  </p:clrMapOvr>
  <p:transition spd="fast">
    <p:wipe dir="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r>
              <a:rPr lang="en-US" dirty="1" smtClean="0"/>
              <a:t>A</a:t>
            </a:r>
            <a:r>
              <a:rPr lang="en-US" noProof="0" dirty="1" smtClean="0"/>
              <a:t>lthough the GC set out the reasons why the measures at issue, in view of their formulas, </a:t>
            </a:r>
            <a:r>
              <a:rPr lang="en-US" b="1" noProof="0" dirty="1" smtClean="0"/>
              <a:t>are capable </a:t>
            </a:r>
            <a:r>
              <a:rPr lang="en-US" noProof="0" dirty="1" smtClean="0"/>
              <a:t>of restricting competition, </a:t>
            </a:r>
            <a:r>
              <a:rPr lang="en-US" b="1" u="sng" noProof="0" dirty="1" smtClean="0"/>
              <a:t>it in no way explained </a:t>
            </a:r>
            <a:r>
              <a:rPr lang="en-US" noProof="0" dirty="1" smtClean="0"/>
              <a:t>— contrary to the requirements of the case-law — </a:t>
            </a:r>
            <a:r>
              <a:rPr lang="en-US" b="1" u="sng" noProof="0" dirty="1" smtClean="0"/>
              <a:t>in what respect </a:t>
            </a:r>
            <a:r>
              <a:rPr lang="en-US" u="sng" noProof="0" dirty="1" smtClean="0"/>
              <a:t>that restriction of competition reveals a sufficient degree of harm in order to be characterised as a restriction ‘by object</a:t>
            </a:r>
            <a:r>
              <a:rPr lang="en-US" noProof="0" dirty="1" smtClean="0"/>
              <a:t>’. </a:t>
            </a:r>
            <a:r>
              <a:rPr lang="en-US" b="1" noProof="0" dirty="1" smtClean="0"/>
              <a:t>(69)</a:t>
            </a:r>
          </a:p>
          <a:p>
            <a:endParaRPr lang="en-US" sz="2000" noProof="0" smtClean="0"/>
          </a:p>
        </p:txBody>
      </p:sp>
      <p:sp>
        <p:nvSpPr>
          <p:cNvPr id="3" name="Title 2"/>
          <p:cNvSpPr>
            <a:spLocks noGrp="1"/>
          </p:cNvSpPr>
          <p:nvPr>
            <p:ph type="title"/>
          </p:nvPr>
        </p:nvSpPr>
        <p:spPr/>
        <p:txBody>
          <a:bodyPr/>
          <a:lstStyle/>
          <a:p>
            <a:r>
              <a:rPr lang="en-US" noProof="0" dirty="1" smtClean="0">
                <a:solidFill>
                  <a:srgbClr val="FFFFFF"/>
                </a:solidFill>
              </a:rPr>
              <a:t> 3. Error in Law resulted in wrong application of the standard</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16</a:t>
            </a:fld>
            <a:endParaRPr lang="en-GB" altLang="en-US"/>
          </a:p>
        </p:txBody>
      </p:sp>
    </p:spTree>
    <p:extLst>
      <p:ext uri="{BB962C8B-B14F-4D97-AF65-F5344CB8AC3E}">
        <p14:creationId xmlns:p14="http://schemas.microsoft.com/office/powerpoint/2010/main" val="2468421407"/>
      </p:ext>
    </p:extLst>
  </p:cSld>
  <p:clrMapOvr>
    <a:masterClrMapping/>
  </p:clrMapOvr>
  <p:transition spd="fast">
    <p:wipe dir="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r>
              <a:rPr lang="en-US" sz="2000" noProof="0" dirty="1" smtClean="0"/>
              <a:t>The ECJ puts the focus on the </a:t>
            </a:r>
            <a:r>
              <a:rPr lang="en-US" sz="2000" b="1" noProof="0" dirty="1" smtClean="0"/>
              <a:t>nature</a:t>
            </a:r>
            <a:r>
              <a:rPr lang="en-US" sz="2000" noProof="0" dirty="1" smtClean="0"/>
              <a:t> of the measures and their </a:t>
            </a:r>
            <a:r>
              <a:rPr lang="en-US" sz="2000" b="1" noProof="0" dirty="1" smtClean="0"/>
              <a:t>context</a:t>
            </a:r>
            <a:r>
              <a:rPr lang="en-US" sz="2000" noProof="0" dirty="1" smtClean="0"/>
              <a:t> (pricing measures in a payment system, two-sided markets) </a:t>
            </a:r>
          </a:p>
          <a:p>
            <a:pPr marL="400050" lvl="1" indent="0">
              <a:buNone/>
            </a:pPr>
            <a:r>
              <a:rPr lang="en-US" dirty="1" smtClean="0"/>
              <a:t>and </a:t>
            </a:r>
            <a:r>
              <a:rPr lang="en-US" u="sng" dirty="1" smtClean="0"/>
              <a:t>underlines the </a:t>
            </a:r>
            <a:r>
              <a:rPr lang="en-US" b="1" u="sng" dirty="1" smtClean="0"/>
              <a:t>lack of consistency </a:t>
            </a:r>
            <a:r>
              <a:rPr lang="en-US" u="sng" dirty="1" smtClean="0"/>
              <a:t>in the GC and Commission’s findings</a:t>
            </a:r>
            <a:r>
              <a:rPr lang="en-US" dirty="1" smtClean="0"/>
              <a:t>:</a:t>
            </a:r>
          </a:p>
          <a:p>
            <a:pPr marL="400050" lvl="1" indent="0">
              <a:buNone/>
            </a:pPr>
            <a:endParaRPr lang="en-US" sz="1600" smtClean="0"/>
          </a:p>
          <a:p>
            <a:pPr lvl="1"/>
            <a:r>
              <a:rPr lang="en-US" sz="1800" dirty="1"/>
              <a:t>t</a:t>
            </a:r>
            <a:r>
              <a:rPr lang="en-US" sz="1800" noProof="0" dirty="1" smtClean="0"/>
              <a:t>he GC acknowledged that the Groupement is </a:t>
            </a:r>
            <a:r>
              <a:rPr lang="en-US" sz="1800" u="sng" noProof="0" dirty="1" smtClean="0"/>
              <a:t>active in the payment systems market,</a:t>
            </a:r>
            <a:r>
              <a:rPr lang="en-US" sz="1800" noProof="0" dirty="1" smtClean="0"/>
              <a:t> and that </a:t>
            </a:r>
            <a:r>
              <a:rPr lang="en-US" sz="1800" dirty="1" smtClean="0"/>
              <a:t> </a:t>
            </a:r>
            <a:r>
              <a:rPr lang="en-US" sz="1800" dirty="1"/>
              <a:t>there were </a:t>
            </a:r>
            <a:r>
              <a:rPr lang="en-US" sz="1800" b="1" dirty="1"/>
              <a:t>‘interactions</a:t>
            </a:r>
            <a:r>
              <a:rPr lang="en-US" sz="1800" dirty="1"/>
              <a:t>’ between the issuing and acquisition activities of a payment system and </a:t>
            </a:r>
            <a:r>
              <a:rPr lang="en-US" sz="1800" dirty="1" smtClean="0"/>
              <a:t>‘</a:t>
            </a:r>
            <a:r>
              <a:rPr lang="en-US" sz="1800" dirty="1"/>
              <a:t>indirect network effects</a:t>
            </a:r>
            <a:r>
              <a:rPr lang="en-US" sz="1800" dirty="1" smtClean="0"/>
              <a:t>’</a:t>
            </a:r>
          </a:p>
          <a:p>
            <a:pPr lvl="1"/>
            <a:r>
              <a:rPr lang="en-US" sz="1800" dirty="1" smtClean="0"/>
              <a:t>and </a:t>
            </a:r>
            <a:r>
              <a:rPr lang="en-US" sz="1800" dirty="1"/>
              <a:t>that the formulas for those measures </a:t>
            </a:r>
            <a:r>
              <a:rPr lang="en-US" sz="1800" u="sng" dirty="1"/>
              <a:t>sought to establish a certain ratio between the issuing and acquisition </a:t>
            </a:r>
            <a:r>
              <a:rPr lang="en-US" sz="1800" u="sng" dirty="1" smtClean="0"/>
              <a:t>activities</a:t>
            </a:r>
            <a:r>
              <a:rPr lang="en-US" sz="1800" dirty="1" smtClean="0"/>
              <a:t>.</a:t>
            </a:r>
          </a:p>
          <a:p>
            <a:pPr lvl="1"/>
            <a:r>
              <a:rPr lang="en-US" sz="1800" dirty="1" smtClean="0"/>
              <a:t>it had agreed </a:t>
            </a:r>
            <a:r>
              <a:rPr lang="en-US" sz="1800" dirty="1"/>
              <a:t>that </a:t>
            </a:r>
            <a:r>
              <a:rPr lang="en-US" sz="1800" u="sng" dirty="1"/>
              <a:t>combatting free-riding</a:t>
            </a:r>
            <a:r>
              <a:rPr lang="en-US" sz="1800" dirty="1"/>
              <a:t> in the CB system was a legitimate objective</a:t>
            </a:r>
            <a:endParaRPr lang="en-US" sz="1800" smtClean="0"/>
          </a:p>
          <a:p>
            <a:r>
              <a:rPr lang="en-US" sz="2000" u="sng" dirty="1" smtClean="0"/>
              <a:t>In such circumstances </a:t>
            </a:r>
            <a:r>
              <a:rPr lang="en-US" sz="2000" dirty="1" smtClean="0"/>
              <a:t>measures aiming at rebalancing the system cannot </a:t>
            </a:r>
            <a:r>
              <a:rPr lang="en-US" sz="2000" dirty="1"/>
              <a:t>be regarded as being, </a:t>
            </a:r>
            <a:r>
              <a:rPr lang="en-US" sz="2000" u="sng" dirty="1"/>
              <a:t>by its very nature</a:t>
            </a:r>
            <a:r>
              <a:rPr lang="en-US" sz="2000" dirty="1"/>
              <a:t>, harmful to the proper functioning of normal </a:t>
            </a:r>
            <a:r>
              <a:rPr lang="en-US" sz="2000" dirty="1" smtClean="0"/>
              <a:t>competition.</a:t>
            </a:r>
            <a:endParaRPr lang="en-US" sz="2000" noProof="0" smtClean="0"/>
          </a:p>
        </p:txBody>
      </p:sp>
      <p:sp>
        <p:nvSpPr>
          <p:cNvPr id="3" name="Title 2"/>
          <p:cNvSpPr>
            <a:spLocks noGrp="1"/>
          </p:cNvSpPr>
          <p:nvPr>
            <p:ph type="title"/>
          </p:nvPr>
        </p:nvSpPr>
        <p:spPr/>
        <p:txBody>
          <a:bodyPr/>
          <a:lstStyle/>
          <a:p>
            <a:r>
              <a:rPr lang="en-US" noProof="0" dirty="1" smtClean="0">
                <a:solidFill>
                  <a:srgbClr val="FFFFFF"/>
                </a:solidFill>
              </a:rPr>
              <a:t> </a:t>
            </a:r>
            <a:br>
              <a:rPr lang="en-US" noProof="0" dirty="1" smtClean="0">
                <a:solidFill>
                  <a:srgbClr val="FFFFFF"/>
                </a:solidFill>
              </a:rPr>
            </a:br>
            <a:r>
              <a:rPr lang="en-US" noProof="0" dirty="1" smtClean="0">
                <a:solidFill>
                  <a:srgbClr val="FFFFFF"/>
                </a:solidFill>
              </a:rPr>
              <a:t>3. </a:t>
            </a:r>
            <a:r>
              <a:rPr lang="en-US" noProof="0" dirty="1" smtClean="0"/>
              <a:t>T</a:t>
            </a:r>
            <a:r>
              <a:rPr lang="en-US" dirty="1" smtClean="0"/>
              <a:t>wo </a:t>
            </a:r>
            <a:r>
              <a:rPr lang="en-US" dirty="1"/>
              <a:t>sided </a:t>
            </a:r>
            <a:r>
              <a:rPr lang="en-US" dirty="1" smtClean="0"/>
              <a:t>markets nature an context: need of </a:t>
            </a:r>
            <a:r>
              <a:rPr lang="en-US" u="sng" dirty="1" smtClean="0"/>
              <a:t>consistency</a:t>
            </a:r>
            <a:r>
              <a:rPr lang="en-US" dirty="1" smtClean="0"/>
              <a:t> in the judgment</a:t>
            </a:r>
            <a:br>
              <a:rPr lang="en-US" b="0" u="sng" dirty="1"/>
            </a:br>
            <a:endParaRPr lang="en-US" b="0"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17</a:t>
            </a:fld>
            <a:endParaRPr lang="en-GB" altLang="en-US"/>
          </a:p>
        </p:txBody>
      </p:sp>
    </p:spTree>
    <p:extLst>
      <p:ext uri="{BB962C8B-B14F-4D97-AF65-F5344CB8AC3E}">
        <p14:creationId xmlns:p14="http://schemas.microsoft.com/office/powerpoint/2010/main" val="3666331970"/>
      </p:ext>
    </p:extLst>
  </p:cSld>
  <p:clrMapOvr>
    <a:masterClrMapping/>
  </p:clrMapOvr>
  <p:transition spd="fast">
    <p:wipe dir="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340768"/>
            <a:ext cx="8244582" cy="5328592"/>
          </a:xfrm>
        </p:spPr>
        <p:txBody>
          <a:bodyPr/>
          <a:lstStyle/>
          <a:p>
            <a:r>
              <a:rPr lang="en-US" sz="2000" noProof="0" dirty="1" smtClean="0"/>
              <a:t>“the General Court </a:t>
            </a:r>
            <a:r>
              <a:rPr lang="en-US" sz="2000" u="sng" noProof="0" dirty="1" smtClean="0"/>
              <a:t>confused</a:t>
            </a:r>
            <a:r>
              <a:rPr lang="en-US" sz="2000" noProof="0" dirty="1" smtClean="0"/>
              <a:t> the issue of the </a:t>
            </a:r>
            <a:r>
              <a:rPr lang="en-US" sz="2000" u="sng" noProof="0" dirty="1" smtClean="0"/>
              <a:t>definition of the relevant market</a:t>
            </a:r>
            <a:r>
              <a:rPr lang="en-US" sz="2000" noProof="0" dirty="1" smtClean="0"/>
              <a:t> and that of the </a:t>
            </a:r>
            <a:r>
              <a:rPr lang="en-US" sz="2000" u="sng" noProof="0" dirty="1" smtClean="0"/>
              <a:t>context</a:t>
            </a:r>
            <a:r>
              <a:rPr lang="en-US" sz="2000" noProof="0" dirty="1" smtClean="0"/>
              <a:t> which must be taken into account in order to ascertain whether the content of an agreement or a decision by an association of undertakings reveals the existence of a restriction of competition ‘by object’ within the meaning of Article 81(1)”. </a:t>
            </a:r>
            <a:r>
              <a:rPr lang="en-US" sz="2000" b="1" noProof="0" dirty="1" smtClean="0"/>
              <a:t>(77)</a:t>
            </a:r>
          </a:p>
          <a:p>
            <a:endParaRPr lang="en-US" sz="2000" b="1"/>
          </a:p>
          <a:p>
            <a:pPr lvl="0"/>
            <a:r>
              <a:rPr lang="en-US" sz="2000" noProof="0" dirty="1" smtClean="0"/>
              <a:t>Need to consider </a:t>
            </a:r>
            <a:r>
              <a:rPr lang="en-US" sz="2000" b="1" u="sng" noProof="0" dirty="1" smtClean="0"/>
              <a:t>all relevant aspects </a:t>
            </a:r>
            <a:r>
              <a:rPr lang="en-US" sz="2000" b="1" noProof="0" dirty="1" smtClean="0"/>
              <a:t>of the </a:t>
            </a:r>
            <a:r>
              <a:rPr lang="en-US" sz="2000" b="1" u="sng" noProof="0" dirty="1" smtClean="0"/>
              <a:t>economic or legal Context</a:t>
            </a:r>
            <a:r>
              <a:rPr lang="en-US" sz="2000" b="1" noProof="0" dirty="1" smtClean="0"/>
              <a:t> </a:t>
            </a:r>
            <a:r>
              <a:rPr lang="en-US" sz="2000" noProof="0" dirty="1" smtClean="0"/>
              <a:t>to determine if a measure is </a:t>
            </a:r>
            <a:r>
              <a:rPr lang="en-US" sz="2000" dirty="1" smtClean="0"/>
              <a:t>“by nature” harmful </a:t>
            </a:r>
            <a:r>
              <a:rPr lang="en-US" sz="2000" dirty="1"/>
              <a:t>to competition </a:t>
            </a:r>
            <a:r>
              <a:rPr lang="en-US" sz="2000" dirty="1" smtClean="0"/>
              <a:t>“</a:t>
            </a:r>
            <a:r>
              <a:rPr lang="en-US" sz="2000" i="1" dirty="1" smtClean="0"/>
              <a:t>having regard</a:t>
            </a:r>
            <a:r>
              <a:rPr lang="en-US" sz="2000" i="1" dirty="1"/>
              <a:t>, in particular, to the </a:t>
            </a:r>
            <a:r>
              <a:rPr lang="en-US" sz="2000" i="1" u="sng" dirty="1"/>
              <a:t>nature of the services at issue,</a:t>
            </a:r>
            <a:r>
              <a:rPr lang="en-US" sz="2000" i="1" dirty="1"/>
              <a:t> as well as the </a:t>
            </a:r>
            <a:r>
              <a:rPr lang="en-US" sz="2000" i="1" u="sng" dirty="1"/>
              <a:t>real conditions of the functioning and structure of the </a:t>
            </a:r>
            <a:r>
              <a:rPr lang="en-US" sz="2000" i="1" u="sng" dirty="1" smtClean="0"/>
              <a:t>markets</a:t>
            </a:r>
            <a:r>
              <a:rPr lang="en-US" sz="2000" dirty="1" smtClean="0"/>
              <a:t>” … “</a:t>
            </a:r>
            <a:r>
              <a:rPr lang="en-US" sz="2000" b="1" i="1" u="sng" dirty="1" smtClean="0"/>
              <a:t>it being immaterial whether or not such an aspect relates to the relevant market</a:t>
            </a:r>
            <a:r>
              <a:rPr lang="en-US" sz="2000" dirty="1" smtClean="0"/>
              <a:t>”  </a:t>
            </a:r>
            <a:r>
              <a:rPr lang="en-US" sz="2000" b="1" dirty="1" smtClean="0">
                <a:solidFill>
                  <a:srgbClr val="323232"/>
                </a:solidFill>
              </a:rPr>
              <a:t>(78)</a:t>
            </a:r>
            <a:endParaRPr lang="en-US" sz="2000" b="1">
              <a:solidFill>
                <a:srgbClr val="323232"/>
              </a:solidFill>
            </a:endParaRPr>
          </a:p>
          <a:p>
            <a:pPr marL="0" indent="0">
              <a:buNone/>
            </a:pPr>
            <a:endParaRPr lang="en-US" sz="2000" smtClean="0"/>
          </a:p>
          <a:p>
            <a:r>
              <a:rPr lang="en-US" sz="2000" dirty="1" smtClean="0"/>
              <a:t> “</a:t>
            </a:r>
            <a:r>
              <a:rPr lang="en-US" sz="2000" noProof="0" dirty="1" smtClean="0"/>
              <a:t>Context” to consider goes beyond “relevant market” and may include other related markets when appropriate (two-sided markets)</a:t>
            </a:r>
          </a:p>
          <a:p>
            <a:pPr lvl="1"/>
            <a:endParaRPr lang="en-US" sz="1200" noProof="0" smtClean="0"/>
          </a:p>
          <a:p>
            <a:pPr lvl="1"/>
            <a:endParaRPr lang="en-US" noProof="0"/>
          </a:p>
        </p:txBody>
      </p:sp>
      <p:sp>
        <p:nvSpPr>
          <p:cNvPr id="3" name="Title 2"/>
          <p:cNvSpPr>
            <a:spLocks noGrp="1"/>
          </p:cNvSpPr>
          <p:nvPr>
            <p:ph type="title"/>
          </p:nvPr>
        </p:nvSpPr>
        <p:spPr/>
        <p:txBody>
          <a:bodyPr/>
          <a:lstStyle/>
          <a:p>
            <a:r>
              <a:rPr lang="en-US" noProof="0" dirty="1" smtClean="0">
                <a:solidFill>
                  <a:srgbClr val="FFFFFF"/>
                </a:solidFill>
              </a:rPr>
              <a:t> </a:t>
            </a:r>
            <a:br>
              <a:rPr lang="en-US" noProof="0" dirty="1" smtClean="0">
                <a:solidFill>
                  <a:srgbClr val="FFFFFF"/>
                </a:solidFill>
              </a:rPr>
            </a:br>
            <a:r>
              <a:rPr lang="en-US" noProof="0" dirty="1" smtClean="0">
                <a:solidFill>
                  <a:srgbClr val="FFFFFF"/>
                </a:solidFill>
              </a:rPr>
              <a:t>3. “By object” test requires focus on </a:t>
            </a:r>
            <a:r>
              <a:rPr lang="en-US" u="sng" noProof="0" dirty="1"/>
              <a:t>c</a:t>
            </a:r>
            <a:r>
              <a:rPr lang="en-US" u="sng" dirty="1" smtClean="0"/>
              <a:t>ontext</a:t>
            </a:r>
            <a:r>
              <a:rPr lang="en-US" dirty="1" smtClean="0"/>
              <a:t>, beyond relevant market</a:t>
            </a:r>
            <a:br>
              <a:rPr lang="en-US" b="0" u="sng" dirty="1"/>
            </a:br>
            <a:endParaRPr lang="en-US" b="0"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18</a:t>
            </a:fld>
            <a:endParaRPr lang="en-GB" altLang="en-US"/>
          </a:p>
        </p:txBody>
      </p:sp>
    </p:spTree>
    <p:extLst>
      <p:ext uri="{BB962C8B-B14F-4D97-AF65-F5344CB8AC3E}">
        <p14:creationId xmlns:p14="http://schemas.microsoft.com/office/powerpoint/2010/main" val="4257673492"/>
      </p:ext>
    </p:extLst>
  </p:cSld>
  <p:clrMapOvr>
    <a:masterClrMapping/>
  </p:clrMapOvr>
  <p:transition spd="fast">
    <p:wipe dir="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r>
              <a:rPr lang="en-US" sz="2000" dirty="1"/>
              <a:t>T</a:t>
            </a:r>
            <a:r>
              <a:rPr lang="en-US" sz="2000" noProof="0" dirty="1" smtClean="0"/>
              <a:t>he degree of analysis required in this case to </a:t>
            </a:r>
            <a:r>
              <a:rPr lang="en-US" sz="2000" dirty="1" smtClean="0"/>
              <a:t>consider the economic and legal context </a:t>
            </a:r>
            <a:r>
              <a:rPr lang="en-US" sz="2000" u="sng" noProof="0" dirty="1" smtClean="0"/>
              <a:t>shows lack of restriction “by object</a:t>
            </a:r>
            <a:r>
              <a:rPr lang="en-US" sz="2000" noProof="0" dirty="1" smtClean="0"/>
              <a:t>”</a:t>
            </a:r>
            <a:r>
              <a:rPr lang="en-US" sz="2000" dirty="1" smtClean="0"/>
              <a:t>. Very important finding in points 81 and 82.</a:t>
            </a:r>
            <a:endParaRPr lang="en-US" sz="2000" noProof="0" smtClean="0"/>
          </a:p>
          <a:p>
            <a:pPr marL="800100" lvl="2" indent="0" algn="just">
              <a:buNone/>
            </a:pPr>
            <a:r>
              <a:rPr lang="en-US" sz="1600" dirty="1" smtClean="0"/>
              <a:t>82 “ It </a:t>
            </a:r>
            <a:r>
              <a:rPr lang="en-US" sz="1600" dirty="1"/>
              <a:t>must therefore be found that, while purporting to examine, </a:t>
            </a:r>
            <a:r>
              <a:rPr lang="en-US" sz="1600" dirty="1" smtClean="0"/>
              <a:t>[…], </a:t>
            </a:r>
            <a:r>
              <a:rPr lang="en-US" sz="1600" dirty="1"/>
              <a:t>the ‘options’ left open to the members of the Grouping by the measures at issue </a:t>
            </a:r>
            <a:r>
              <a:rPr lang="en-US" sz="1600" dirty="1" smtClean="0"/>
              <a:t> […] </a:t>
            </a:r>
            <a:r>
              <a:rPr lang="en-US" sz="1600" u="sng" dirty="1" smtClean="0"/>
              <a:t>the </a:t>
            </a:r>
            <a:r>
              <a:rPr lang="en-US" sz="1600" u="sng" dirty="1"/>
              <a:t>General Court </a:t>
            </a:r>
            <a:r>
              <a:rPr lang="en-US" sz="1600" b="1" u="sng" dirty="1"/>
              <a:t>in fact assessed the potential effects </a:t>
            </a:r>
            <a:r>
              <a:rPr lang="en-US" sz="1600" u="sng" dirty="1"/>
              <a:t>of those measures</a:t>
            </a:r>
            <a:r>
              <a:rPr lang="en-US" sz="1600" dirty="1"/>
              <a:t>, </a:t>
            </a:r>
            <a:r>
              <a:rPr lang="en-US" sz="1600" u="sng" dirty="1"/>
              <a:t>analysing the difficulties for the banks of developing acquisition activity</a:t>
            </a:r>
            <a:r>
              <a:rPr lang="en-US" sz="1600" dirty="1"/>
              <a:t> on the basis of market data, statements made by certain banks and documents seized during the inspections, </a:t>
            </a:r>
            <a:r>
              <a:rPr lang="en-US" sz="1600" u="sng" dirty="1"/>
              <a:t>and thereby </a:t>
            </a:r>
            <a:r>
              <a:rPr lang="en-US" sz="1600" b="1" u="sng" dirty="1"/>
              <a:t>indicating itself </a:t>
            </a:r>
            <a:r>
              <a:rPr lang="en-US" sz="1600" u="sng" dirty="1"/>
              <a:t>that the measures at issue cannot be considered ‘by their very nature’ harmful to the proper functioning of normal competition</a:t>
            </a:r>
            <a:r>
              <a:rPr lang="en-US" sz="1600" u="sng" dirty="1" smtClean="0"/>
              <a:t>.</a:t>
            </a:r>
          </a:p>
          <a:p>
            <a:pPr marL="400050" lvl="1" indent="0">
              <a:buNone/>
            </a:pPr>
            <a:endParaRPr lang="en-US" u="sng" noProof="0" smtClean="0"/>
          </a:p>
          <a:p>
            <a:r>
              <a:rPr lang="en-US" sz="2000" dirty="1" smtClean="0"/>
              <a:t>Very important since, as AG said, in prior recent case law ECJ seemed to imply that </a:t>
            </a:r>
            <a:r>
              <a:rPr lang="en-US" sz="2000" u="sng" dirty="1" smtClean="0"/>
              <a:t>consideration of </a:t>
            </a:r>
            <a:r>
              <a:rPr lang="en-US" sz="2000" u="sng" dirty="1"/>
              <a:t>context is similar to a genuine examination of the potential effects</a:t>
            </a:r>
            <a:r>
              <a:rPr lang="en-US" sz="2000" dirty="1"/>
              <a:t> of the measures at issue. (GlaxoSmithKline and even more clearly, Allianz Hungária</a:t>
            </a:r>
            <a:r>
              <a:rPr lang="en-US" sz="2000" dirty="1" smtClean="0"/>
              <a:t>).</a:t>
            </a:r>
            <a:endParaRPr lang="en-US" sz="2000" noProof="0" smtClean="0"/>
          </a:p>
        </p:txBody>
      </p:sp>
      <p:sp>
        <p:nvSpPr>
          <p:cNvPr id="3" name="Title 2"/>
          <p:cNvSpPr>
            <a:spLocks noGrp="1"/>
          </p:cNvSpPr>
          <p:nvPr>
            <p:ph type="title"/>
          </p:nvPr>
        </p:nvSpPr>
        <p:spPr/>
        <p:txBody>
          <a:bodyPr/>
          <a:lstStyle/>
          <a:p>
            <a:r>
              <a:rPr lang="en-US" noProof="0" dirty="1" smtClean="0">
                <a:solidFill>
                  <a:srgbClr val="FFFFFF"/>
                </a:solidFill>
              </a:rPr>
              <a:t> 3. </a:t>
            </a:r>
            <a:r>
              <a:rPr lang="en-US" dirty="1" smtClean="0">
                <a:solidFill>
                  <a:srgbClr val="FFFFFF"/>
                </a:solidFill>
              </a:rPr>
              <a:t>And </a:t>
            </a:r>
            <a:r>
              <a:rPr lang="en-US" u="sng" dirty="1" smtClean="0">
                <a:solidFill>
                  <a:srgbClr val="FFFFFF"/>
                </a:solidFill>
              </a:rPr>
              <a:t>degree </a:t>
            </a:r>
            <a:r>
              <a:rPr lang="en-US" u="sng" dirty="1">
                <a:solidFill>
                  <a:srgbClr val="FFFFFF"/>
                </a:solidFill>
              </a:rPr>
              <a:t>of analysis required </a:t>
            </a:r>
            <a:r>
              <a:rPr lang="en-US" dirty="1" smtClean="0">
                <a:solidFill>
                  <a:srgbClr val="FFFFFF"/>
                </a:solidFill>
              </a:rPr>
              <a:t>is relevant to determine a restriction “by object”</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19</a:t>
            </a:fld>
            <a:endParaRPr lang="en-GB" altLang="en-US"/>
          </a:p>
        </p:txBody>
      </p:sp>
    </p:spTree>
    <p:extLst>
      <p:ext uri="{BB962C8B-B14F-4D97-AF65-F5344CB8AC3E}">
        <p14:creationId xmlns:p14="http://schemas.microsoft.com/office/powerpoint/2010/main" val="2506878392"/>
      </p:ext>
    </p:extLst>
  </p:cSld>
  <p:clrMapOvr>
    <a:masterClrMapping/>
  </p:clrMapOvr>
  <p:transition spd="fast">
    <p:wipe dir="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8244582" cy="5544616"/>
          </a:xfrm>
        </p:spPr>
        <p:txBody>
          <a:bodyPr/>
          <a:lstStyle/>
          <a:p>
            <a:pPr marL="57150" indent="0">
              <a:buNone/>
            </a:pPr>
            <a:endParaRPr lang="en-US"/>
          </a:p>
          <a:p>
            <a:pPr marL="57150" indent="0">
              <a:buNone/>
            </a:pPr>
            <a:r>
              <a:rPr lang="en-US" dirty="1" smtClean="0"/>
              <a:t>Clear and strong reminder of obligation </a:t>
            </a:r>
            <a:r>
              <a:rPr lang="en-US" dirty="1"/>
              <a:t>to ensure full and thorough judicial review (89-91</a:t>
            </a:r>
            <a:r>
              <a:rPr lang="en-US" dirty="1" smtClean="0"/>
              <a:t>)</a:t>
            </a:r>
          </a:p>
          <a:p>
            <a:pPr marL="400050"/>
            <a:endParaRPr lang="en-US"/>
          </a:p>
          <a:p>
            <a:pPr marL="400050"/>
            <a:r>
              <a:rPr lang="en-US" sz="2000" dirty="1" smtClean="0"/>
              <a:t>The errors in law indicate </a:t>
            </a:r>
            <a:r>
              <a:rPr lang="en-US" sz="2000" noProof="0" dirty="1" smtClean="0"/>
              <a:t>“</a:t>
            </a:r>
            <a:r>
              <a:rPr lang="en-US" sz="2000" u="sng" noProof="0" dirty="1" smtClean="0"/>
              <a:t>a general failure of analysis </a:t>
            </a:r>
            <a:r>
              <a:rPr lang="en-US" sz="2000" noProof="0" dirty="1" smtClean="0"/>
              <a:t>by the General Court and therefore reveal the </a:t>
            </a:r>
            <a:r>
              <a:rPr lang="en-US" sz="2000" u="sng" noProof="0" dirty="1" smtClean="0"/>
              <a:t>lack of a full and detailed examination of the arguments </a:t>
            </a:r>
            <a:r>
              <a:rPr lang="en-US" sz="2000" noProof="0" dirty="1" smtClean="0"/>
              <a:t>of the appellant and of the parties which sought the annulment of the decision at issue”.</a:t>
            </a:r>
          </a:p>
          <a:p>
            <a:pPr marL="400050"/>
            <a:endParaRPr lang="en-US" sz="2000" noProof="0" smtClean="0"/>
          </a:p>
          <a:p>
            <a:pPr marL="400050"/>
            <a:r>
              <a:rPr lang="en-US" sz="2000" dirty="1"/>
              <a:t>T</a:t>
            </a:r>
            <a:r>
              <a:rPr lang="en-US" sz="2000" noProof="0" dirty="1" smtClean="0"/>
              <a:t>he General Court failed to fulfil its obligation to observe the standard of review required under the case-law</a:t>
            </a:r>
            <a:endParaRPr lang="en-US" sz="2000" noProof="0"/>
          </a:p>
        </p:txBody>
      </p:sp>
      <p:sp>
        <p:nvSpPr>
          <p:cNvPr id="3" name="Title 2"/>
          <p:cNvSpPr>
            <a:spLocks noGrp="1"/>
          </p:cNvSpPr>
          <p:nvPr>
            <p:ph type="title"/>
          </p:nvPr>
        </p:nvSpPr>
        <p:spPr/>
        <p:txBody>
          <a:bodyPr/>
          <a:lstStyle/>
          <a:p>
            <a:r>
              <a:rPr lang="en-US" noProof="0" dirty="1" smtClean="0">
                <a:solidFill>
                  <a:srgbClr val="FFFFFF"/>
                </a:solidFill>
              </a:rPr>
              <a:t> 3. </a:t>
            </a:r>
            <a:r>
              <a:rPr lang="en-US" dirty="1">
                <a:solidFill>
                  <a:srgbClr val="FFFFFF"/>
                </a:solidFill>
              </a:rPr>
              <a:t>S</a:t>
            </a:r>
            <a:r>
              <a:rPr lang="en-US" noProof="0" dirty="1" smtClean="0">
                <a:solidFill>
                  <a:srgbClr val="FFFFFF"/>
                </a:solidFill>
              </a:rPr>
              <a:t>trong message to the GC</a:t>
            </a:r>
            <a:endParaRPr lang="en-US" noProof="0"/>
          </a:p>
        </p:txBody>
      </p:sp>
      <p:sp>
        <p:nvSpPr>
          <p:cNvPr id="4" name="Slide Number Placeholder 3"/>
          <p:cNvSpPr>
            <a:spLocks noGrp="1"/>
          </p:cNvSpPr>
          <p:nvPr>
            <p:ph type="sldNum" sz="quarter" idx="10"/>
          </p:nvPr>
        </p:nvSpPr>
        <p:spPr/>
        <p:txBody>
          <a:bodyPr/>
          <a:lstStyle/>
          <a:p>
            <a:pPr>
              <a:defRPr/>
            </a:pPr>
            <a:fld id="{DFB540D0-83AC-4585-8555-7BF633CC1CB8}" type="slidenum">
              <a:rPr lang="en-GB" altLang="en-US" smtClean="0"/>
              <a:t>20</a:t>
            </a:fld>
            <a:endParaRPr lang="en-GB" altLang="en-US"/>
          </a:p>
        </p:txBody>
      </p:sp>
    </p:spTree>
    <p:extLst>
      <p:ext uri="{BB962C8B-B14F-4D97-AF65-F5344CB8AC3E}">
        <p14:creationId xmlns:p14="http://schemas.microsoft.com/office/powerpoint/2010/main" val="374611335"/>
      </p:ext>
    </p:extLst>
  </p:cSld>
  <p:clrMapOvr>
    <a:masterClrMapping/>
  </p:clrMapOvr>
  <p:transition spd="fast">
    <p:wipe dir="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1" smtClean="0"/>
              <a:t>4. What is new ? </a:t>
            </a:r>
            <a:endParaRPr lang="en-US" noProof="0"/>
          </a:p>
        </p:txBody>
      </p:sp>
      <p:sp>
        <p:nvSpPr>
          <p:cNvPr id="3" name="Slide Number Placeholder 2"/>
          <p:cNvSpPr>
            <a:spLocks noGrp="1"/>
          </p:cNvSpPr>
          <p:nvPr>
            <p:ph type="sldNum" sz="quarter" idx="10"/>
          </p:nvPr>
        </p:nvSpPr>
        <p:spPr/>
        <p:txBody>
          <a:bodyPr/>
          <a:lstStyle/>
          <a:p>
            <a:pPr>
              <a:defRPr/>
            </a:pPr>
            <a:fld id="{B9C6CB0E-6628-43A0-99A2-951006F1C842}" type="slidenum">
              <a:rPr lang="en-GB" altLang="en-US"/>
              <a:t>21</a:t>
            </a:fld>
          </a:p>
        </p:txBody>
      </p:sp>
      <p:sp>
        <p:nvSpPr>
          <p:cNvPr id="5" name="Rectangle 3"/>
          <p:cNvSpPr txBox="1">
            <a:spLocks noChangeArrowheads="1"/>
          </p:cNvSpPr>
          <p:nvPr/>
        </p:nvSpPr>
        <p:spPr>
          <a:xfrm>
            <a:off x="539552" y="1196752"/>
            <a:ext cx="8280920" cy="5184576"/>
          </a:xfrm>
          <a:prstGeom prst="rect"/>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 uri="{91240B29-F687-4F45-9708-019B960494DF}">
              <a14:hiddenLine xmlns:a14="http://schemas.microsoft.com/office/drawing/2010/main" w="9525">
                <a:solidFill>
                  <a:schemeClr val="tx1"/>
                </a:solidFill>
                <a:miter lim="800000"/>
                <a:headEnd/>
                <a:tailEnd/>
              </a14:hiddenLine>
            </a:ext>
          </a:extLst>
        </p:spPr>
        <p:txBody>
          <a:bodyPr tIns="91440" bIns="91440"/>
          <a:lstStyle>
            <a:lvl1pPr marL="342900" indent="-342900" eaLnBrk="0" hangingPunct="0">
              <a:spcAft>
                <a:spcPct val="15000"/>
              </a:spcAft>
              <a:buClr>
                <a:srgbClr val="AC0000"/>
              </a:buClr>
              <a:buSzPct val="75000"/>
              <a:buChar char="•"/>
              <a:defRPr sz="2400">
                <a:solidFill>
                  <a:schemeClr val="tx1"/>
                </a:solidFill>
                <a:latin typeface="Arial" charset="0"/>
              </a:defRPr>
            </a:lvl1pPr>
            <a:lvl2pPr marL="742950" indent="-285750" eaLnBrk="0" hangingPunct="0">
              <a:spcAft>
                <a:spcPct val="15000"/>
              </a:spcAft>
              <a:buClr>
                <a:srgbClr val="AC0000"/>
              </a:buClr>
              <a:buSzPct val="75000"/>
              <a:buChar char="•"/>
              <a:defRPr sz="2000">
                <a:solidFill>
                  <a:schemeClr val="tx1"/>
                </a:solidFill>
                <a:latin typeface="Arial" charset="0"/>
              </a:defRPr>
            </a:lvl2pPr>
            <a:lvl3pPr marL="1143000" indent="-228600" eaLnBrk="0" hangingPunct="0">
              <a:spcAft>
                <a:spcPct val="15000"/>
              </a:spcAft>
              <a:buClr>
                <a:srgbClr val="AC0000"/>
              </a:buClr>
              <a:buSzPct val="75000"/>
              <a:buChar char="•"/>
              <a:defRPr>
                <a:solidFill>
                  <a:schemeClr val="tx1"/>
                </a:solidFill>
                <a:latin typeface="Arial" charset="0"/>
              </a:defRPr>
            </a:lvl3pPr>
            <a:lvl4pPr marL="1600200" indent="-228600" eaLnBrk="0" hangingPunct="0">
              <a:spcAft>
                <a:spcPct val="15000"/>
              </a:spcAft>
              <a:buClr>
                <a:srgbClr val="AC0000"/>
              </a:buClr>
              <a:buSzPct val="75000"/>
              <a:buChar char="•"/>
              <a:defRPr sz="1600">
                <a:solidFill>
                  <a:schemeClr val="tx1"/>
                </a:solidFill>
                <a:latin typeface="Arial" charset="0"/>
              </a:defRPr>
            </a:lvl4pPr>
            <a:lvl5pPr marL="2057400" indent="-228600" eaLnBrk="0" hangingPunct="0">
              <a:buClr>
                <a:srgbClr val="A50021"/>
              </a:buClr>
              <a:buSzPct val="75000"/>
              <a:buChar char="•"/>
              <a:defRPr sz="1600">
                <a:solidFill>
                  <a:schemeClr val="tx1"/>
                </a:solidFill>
                <a:latin typeface="Arial" charset="0"/>
              </a:defRPr>
            </a:lvl5pPr>
            <a:lvl6pPr marL="2514600" indent="-228600" fontAlgn="base" eaLnBrk="0" hangingPunct="0">
              <a:spcBef>
                <a:spcPct val="0"/>
              </a:spcBef>
              <a:spcAft>
                <a:spcPct val="0"/>
              </a:spcAft>
              <a:buClr>
                <a:srgbClr val="A50021"/>
              </a:buClr>
              <a:buSzPct val="75000"/>
              <a:buChar char="•"/>
              <a:defRPr sz="1600">
                <a:solidFill>
                  <a:schemeClr val="tx1"/>
                </a:solidFill>
                <a:latin typeface="Arial" charset="0"/>
              </a:defRPr>
            </a:lvl6pPr>
            <a:lvl7pPr marL="2971800" indent="-228600" fontAlgn="base" eaLnBrk="0" hangingPunct="0">
              <a:spcBef>
                <a:spcPct val="0"/>
              </a:spcBef>
              <a:spcAft>
                <a:spcPct val="0"/>
              </a:spcAft>
              <a:buClr>
                <a:srgbClr val="A50021"/>
              </a:buClr>
              <a:buSzPct val="75000"/>
              <a:buChar char="•"/>
              <a:defRPr sz="1600">
                <a:solidFill>
                  <a:schemeClr val="tx1"/>
                </a:solidFill>
                <a:latin typeface="Arial" charset="0"/>
              </a:defRPr>
            </a:lvl7pPr>
            <a:lvl8pPr marL="3429000" indent="-228600" fontAlgn="base" eaLnBrk="0" hangingPunct="0">
              <a:spcBef>
                <a:spcPct val="0"/>
              </a:spcBef>
              <a:spcAft>
                <a:spcPct val="0"/>
              </a:spcAft>
              <a:buClr>
                <a:srgbClr val="A50021"/>
              </a:buClr>
              <a:buSzPct val="75000"/>
              <a:buChar char="•"/>
              <a:defRPr sz="1600">
                <a:solidFill>
                  <a:schemeClr val="tx1"/>
                </a:solidFill>
                <a:latin typeface="Arial" charset="0"/>
              </a:defRPr>
            </a:lvl8pPr>
            <a:lvl9pPr marL="3886200" indent="-228600" fontAlgn="base" eaLnBrk="0" hangingPunct="0">
              <a:spcBef>
                <a:spcPct val="0"/>
              </a:spcBef>
              <a:spcAft>
                <a:spcPct val="0"/>
              </a:spcAft>
              <a:buClr>
                <a:srgbClr val="A50021"/>
              </a:buClr>
              <a:buSzPct val="75000"/>
              <a:buChar char="•"/>
              <a:defRPr sz="1600">
                <a:solidFill>
                  <a:schemeClr val="tx1"/>
                </a:solidFill>
                <a:latin typeface="Arial" charset="0"/>
              </a:defRPr>
            </a:lvl9pPr>
          </a:lstStyle>
          <a:p>
            <a:pPr marL="514350" indent="-514350" fontAlgn="base" eaLnBrk="1" hangingPunct="1">
              <a:spcBef>
                <a:spcPct val="0"/>
              </a:spcBef>
              <a:buFont typeface="+mj-lt"/>
              <a:buAutoNum type="arabicPeriod" startAt="1"/>
            </a:pPr>
            <a:r>
              <a:rPr lang="en-US" altLang="en-US" sz="1800" dirty="1" smtClean="0">
                <a:solidFill>
                  <a:srgbClr val="323232"/>
                </a:solidFill>
                <a:cs typeface="Arial" charset="0"/>
              </a:rPr>
              <a:t>The </a:t>
            </a:r>
            <a:r>
              <a:rPr lang="en-US" altLang="en-US" sz="1800" u="sng" dirty="1" smtClean="0">
                <a:solidFill>
                  <a:srgbClr val="323232"/>
                </a:solidFill>
                <a:cs typeface="Arial" charset="0"/>
              </a:rPr>
              <a:t>concept </a:t>
            </a:r>
            <a:r>
              <a:rPr lang="en-US" altLang="en-US" sz="1800" dirty="1" smtClean="0">
                <a:solidFill>
                  <a:srgbClr val="323232"/>
                </a:solidFill>
                <a:cs typeface="Arial" charset="0"/>
              </a:rPr>
              <a:t>of restriction of competition by ‘object’ must be interpreted ‘</a:t>
            </a:r>
            <a:r>
              <a:rPr lang="en-US" altLang="en-US" sz="1800" b="1" u="sng" dirty="1" smtClean="0">
                <a:solidFill>
                  <a:srgbClr val="323232"/>
                </a:solidFill>
                <a:cs typeface="Arial" charset="0"/>
              </a:rPr>
              <a:t>restrictively</a:t>
            </a:r>
            <a:r>
              <a:rPr lang="en-US" altLang="en-US" sz="1800" dirty="1" smtClean="0">
                <a:solidFill>
                  <a:srgbClr val="323232"/>
                </a:solidFill>
                <a:cs typeface="Arial" charset="0"/>
              </a:rPr>
              <a:t>’ (</a:t>
            </a:r>
            <a:r>
              <a:rPr lang="en-US" altLang="en-US" sz="1800" b="1" dirty="1" smtClean="0">
                <a:solidFill>
                  <a:srgbClr val="323232"/>
                </a:solidFill>
                <a:cs typeface="Arial" charset="0"/>
              </a:rPr>
              <a:t>58</a:t>
            </a:r>
            <a:r>
              <a:rPr lang="en-US" altLang="en-US" sz="1800" dirty="1" smtClean="0">
                <a:solidFill>
                  <a:srgbClr val="323232"/>
                </a:solidFill>
                <a:cs typeface="Arial" charset="0"/>
              </a:rPr>
              <a:t>)</a:t>
            </a:r>
          </a:p>
          <a:p>
            <a:pPr marL="514350" indent="-514350" fontAlgn="base" eaLnBrk="1" hangingPunct="1">
              <a:spcBef>
                <a:spcPct val="0"/>
              </a:spcBef>
              <a:buFont typeface="+mj-lt"/>
              <a:buAutoNum type="arabicPeriod" startAt="1"/>
            </a:pPr>
            <a:endParaRPr lang="en-US" altLang="en-US" sz="1800" smtClean="0">
              <a:solidFill>
                <a:srgbClr val="323232"/>
              </a:solidFill>
              <a:cs typeface="Arial" charset="0"/>
            </a:endParaRPr>
          </a:p>
          <a:p>
            <a:pPr marL="514350" indent="-514350" fontAlgn="base" eaLnBrk="1" hangingPunct="1">
              <a:spcBef>
                <a:spcPct val="0"/>
              </a:spcBef>
              <a:buFont typeface="+mj-lt"/>
              <a:buAutoNum type="arabicPeriod" startAt="1"/>
            </a:pPr>
            <a:r>
              <a:rPr lang="en-US" altLang="en-US" sz="1800" dirty="1" smtClean="0">
                <a:solidFill>
                  <a:srgbClr val="323232"/>
                </a:solidFill>
                <a:cs typeface="Arial" charset="0"/>
              </a:rPr>
              <a:t>To meet the standard of proof the </a:t>
            </a:r>
            <a:r>
              <a:rPr lang="en-US" altLang="en-US" sz="1800" b="1" u="sng" dirty="1">
                <a:solidFill>
                  <a:srgbClr val="323232"/>
                </a:solidFill>
                <a:cs typeface="Arial" charset="0"/>
              </a:rPr>
              <a:t>essential legal criterion </a:t>
            </a:r>
            <a:r>
              <a:rPr lang="en-US" altLang="en-US" sz="1800" dirty="1" smtClean="0">
                <a:solidFill>
                  <a:srgbClr val="323232"/>
                </a:solidFill>
                <a:cs typeface="Arial" charset="0"/>
              </a:rPr>
              <a:t>to prove is that </a:t>
            </a:r>
            <a:r>
              <a:rPr lang="en-US" altLang="en-US" sz="1800" dirty="1">
                <a:solidFill>
                  <a:srgbClr val="323232"/>
                </a:solidFill>
                <a:cs typeface="Arial" charset="0"/>
              </a:rPr>
              <a:t>the coordination reveals “</a:t>
            </a:r>
            <a:r>
              <a:rPr lang="en-US" altLang="en-US" sz="1800" i="1" u="sng" dirty="1">
                <a:solidFill>
                  <a:srgbClr val="323232"/>
                </a:solidFill>
                <a:cs typeface="Arial" charset="0"/>
              </a:rPr>
              <a:t>in itself a sufficient degree of harm to competition</a:t>
            </a:r>
            <a:r>
              <a:rPr lang="en-US" altLang="en-US" sz="1800" dirty="1">
                <a:solidFill>
                  <a:srgbClr val="323232"/>
                </a:solidFill>
                <a:cs typeface="Arial" charset="0"/>
              </a:rPr>
              <a:t>”. (</a:t>
            </a:r>
            <a:r>
              <a:rPr lang="en-US" altLang="en-US" sz="1800" b="1" dirty="1">
                <a:solidFill>
                  <a:srgbClr val="323232"/>
                </a:solidFill>
                <a:cs typeface="Arial" charset="0"/>
              </a:rPr>
              <a:t>57</a:t>
            </a:r>
            <a:r>
              <a:rPr lang="en-US" altLang="en-US" sz="1800" dirty="1">
                <a:solidFill>
                  <a:srgbClr val="323232"/>
                </a:solidFill>
                <a:cs typeface="Arial" charset="0"/>
              </a:rPr>
              <a:t>) </a:t>
            </a:r>
            <a:r>
              <a:rPr lang="en-US" altLang="en-US" sz="1800" dirty="1" smtClean="0">
                <a:solidFill>
                  <a:srgbClr val="323232"/>
                </a:solidFill>
                <a:cs typeface="Arial" charset="0"/>
              </a:rPr>
              <a:t>Not sufficient to find that the </a:t>
            </a:r>
            <a:r>
              <a:rPr lang="en-US" altLang="en-US" sz="1800" dirty="1">
                <a:solidFill>
                  <a:srgbClr val="323232"/>
                </a:solidFill>
                <a:cs typeface="Arial" charset="0"/>
              </a:rPr>
              <a:t>agreement has the </a:t>
            </a:r>
            <a:r>
              <a:rPr lang="en-US" altLang="en-US" sz="1800" dirty="1" smtClean="0">
                <a:solidFill>
                  <a:srgbClr val="323232"/>
                </a:solidFill>
                <a:cs typeface="Arial" charset="0"/>
              </a:rPr>
              <a:t>potential (is “capable”) of restricting </a:t>
            </a:r>
            <a:r>
              <a:rPr lang="en-US" altLang="en-US" sz="1800" dirty="1">
                <a:solidFill>
                  <a:srgbClr val="323232"/>
                </a:solidFill>
                <a:cs typeface="Arial" charset="0"/>
              </a:rPr>
              <a:t>competition</a:t>
            </a:r>
            <a:r>
              <a:rPr lang="en-US" altLang="en-US" sz="1800" dirty="1" smtClean="0">
                <a:solidFill>
                  <a:srgbClr val="323232"/>
                </a:solidFill>
                <a:cs typeface="Arial" charset="0"/>
              </a:rPr>
              <a:t>. (departure from T-Mobile, 31</a:t>
            </a:r>
            <a:r>
              <a:rPr lang="en-US" altLang="en-US" sz="1800" dirty="1">
                <a:solidFill>
                  <a:srgbClr val="323232"/>
                </a:solidFill>
                <a:cs typeface="Arial" charset="0"/>
              </a:rPr>
              <a:t>) </a:t>
            </a:r>
            <a:endParaRPr lang="en-US" altLang="en-US" sz="1800" smtClean="0">
              <a:solidFill>
                <a:srgbClr val="323232"/>
              </a:solidFill>
              <a:cs typeface="Arial" charset="0"/>
            </a:endParaRPr>
          </a:p>
          <a:p>
            <a:pPr marL="514350" indent="-514350" fontAlgn="base" eaLnBrk="1" hangingPunct="1">
              <a:spcBef>
                <a:spcPct val="0"/>
              </a:spcBef>
              <a:buFont typeface="+mj-lt"/>
              <a:buAutoNum type="arabicPeriod" startAt="1"/>
            </a:pPr>
            <a:endParaRPr lang="en-US" altLang="en-US" sz="1800" smtClean="0">
              <a:solidFill>
                <a:srgbClr val="323232"/>
              </a:solidFill>
              <a:cs typeface="Arial" charset="0"/>
            </a:endParaRPr>
          </a:p>
          <a:p>
            <a:pPr marL="514350" indent="-514350" fontAlgn="base" eaLnBrk="1" hangingPunct="1">
              <a:spcBef>
                <a:spcPct val="0"/>
              </a:spcBef>
              <a:buFont typeface="+mj-lt"/>
              <a:buAutoNum type="arabicPeriod" startAt="1"/>
            </a:pPr>
            <a:r>
              <a:rPr lang="en-US" sz="1800" dirty="1"/>
              <a:t>I</a:t>
            </a:r>
            <a:r>
              <a:rPr lang="en-US" sz="1800" dirty="1" smtClean="0"/>
              <a:t>n two-sided markets </a:t>
            </a:r>
            <a:r>
              <a:rPr lang="en-US" sz="1800" b="1" u="sng" dirty="1" smtClean="0"/>
              <a:t>interactions between the two sides </a:t>
            </a:r>
            <a:r>
              <a:rPr lang="en-US" sz="1800" dirty="1" smtClean="0"/>
              <a:t>are a relevant aspect to consider</a:t>
            </a:r>
            <a:r>
              <a:rPr lang="en-US" sz="1800" b="1" dirty="1" smtClean="0"/>
              <a:t>. </a:t>
            </a:r>
            <a:r>
              <a:rPr lang="en-US" altLang="en-US" sz="1800" dirty="1" smtClean="0">
                <a:solidFill>
                  <a:srgbClr val="323232"/>
                </a:solidFill>
                <a:cs typeface="Arial" charset="0"/>
              </a:rPr>
              <a:t>The economic and legal context </a:t>
            </a:r>
            <a:r>
              <a:rPr lang="en-US" altLang="en-US" sz="1800" dirty="1">
                <a:solidFill>
                  <a:srgbClr val="323232"/>
                </a:solidFill>
                <a:cs typeface="Arial" charset="0"/>
              </a:rPr>
              <a:t>is a </a:t>
            </a:r>
            <a:r>
              <a:rPr lang="en-US" altLang="en-US" sz="1800" u="sng" dirty="1">
                <a:solidFill>
                  <a:srgbClr val="323232"/>
                </a:solidFill>
                <a:cs typeface="Arial" charset="0"/>
              </a:rPr>
              <a:t>wider concept </a:t>
            </a:r>
            <a:r>
              <a:rPr lang="en-US" altLang="en-US" sz="1800" dirty="1">
                <a:solidFill>
                  <a:srgbClr val="323232"/>
                </a:solidFill>
                <a:cs typeface="Arial" charset="0"/>
              </a:rPr>
              <a:t>than relevant market, at least in two-sided </a:t>
            </a:r>
            <a:r>
              <a:rPr lang="en-US" altLang="en-US" sz="1800" dirty="1" smtClean="0">
                <a:solidFill>
                  <a:srgbClr val="323232"/>
                </a:solidFill>
                <a:cs typeface="Arial" charset="0"/>
              </a:rPr>
              <a:t>markets</a:t>
            </a:r>
          </a:p>
          <a:p>
            <a:pPr marL="514350" indent="-514350" fontAlgn="base" eaLnBrk="1" hangingPunct="1">
              <a:spcBef>
                <a:spcPct val="0"/>
              </a:spcBef>
              <a:buFont typeface="+mj-lt"/>
              <a:buAutoNum type="arabicPeriod" startAt="1"/>
            </a:pPr>
            <a:endParaRPr lang="en-US" altLang="en-US" sz="1800" smtClean="0">
              <a:solidFill>
                <a:srgbClr val="323232"/>
              </a:solidFill>
              <a:cs typeface="Arial" charset="0"/>
            </a:endParaRPr>
          </a:p>
          <a:p>
            <a:pPr marL="514350" indent="-514350" fontAlgn="base" eaLnBrk="1" hangingPunct="1">
              <a:spcBef>
                <a:spcPct val="0"/>
              </a:spcBef>
              <a:buFont typeface="+mj-lt"/>
              <a:buAutoNum type="arabicPeriod" startAt="1"/>
            </a:pPr>
            <a:r>
              <a:rPr lang="en-US" sz="1800" dirty="1" smtClean="0"/>
              <a:t>The </a:t>
            </a:r>
            <a:r>
              <a:rPr lang="en-US" sz="1800" b="1" u="sng" dirty="1"/>
              <a:t>degree of analysis </a:t>
            </a:r>
            <a:r>
              <a:rPr lang="en-US" sz="1800" dirty="1"/>
              <a:t>required </a:t>
            </a:r>
            <a:r>
              <a:rPr lang="en-US" sz="1800" dirty="1" smtClean="0"/>
              <a:t>to </a:t>
            </a:r>
            <a:r>
              <a:rPr lang="en-US" sz="1800" dirty="1"/>
              <a:t>consider the </a:t>
            </a:r>
            <a:r>
              <a:rPr lang="en-US" sz="1800" u="sng" dirty="1"/>
              <a:t>economic and legal </a:t>
            </a:r>
            <a:r>
              <a:rPr lang="en-US" sz="1800" u="sng" dirty="1" smtClean="0"/>
              <a:t>context</a:t>
            </a:r>
            <a:r>
              <a:rPr lang="en-US" sz="1800" dirty="1" smtClean="0"/>
              <a:t> </a:t>
            </a:r>
            <a:r>
              <a:rPr lang="en-US" sz="1800" u="sng" dirty="1" smtClean="0"/>
              <a:t>is </a:t>
            </a:r>
            <a:r>
              <a:rPr lang="en-US" sz="1800" u="sng" dirty="1"/>
              <a:t>relevant in the standard of proof of </a:t>
            </a:r>
            <a:r>
              <a:rPr lang="en-US" sz="1800" u="sng" dirty="1" smtClean="0"/>
              <a:t>“by </a:t>
            </a:r>
            <a:r>
              <a:rPr lang="en-US" sz="1800" u="sng" dirty="1"/>
              <a:t>object </a:t>
            </a:r>
            <a:r>
              <a:rPr lang="en-US" sz="1800" u="sng" dirty="1" smtClean="0"/>
              <a:t>restriction”</a:t>
            </a:r>
            <a:r>
              <a:rPr lang="en-US" sz="1800" dirty="1" smtClean="0"/>
              <a:t>:   If market data and market power assessment is needed the “by object” test cannot apply </a:t>
            </a:r>
            <a:r>
              <a:rPr lang="en-US" sz="2000" dirty="1" smtClean="0">
                <a:solidFill>
                  <a:srgbClr val="FFFFFF"/>
                </a:solidFill>
              </a:rPr>
              <a:t>he </a:t>
            </a:r>
            <a:r>
              <a:rPr lang="en-US" sz="2000" dirty="1">
                <a:solidFill>
                  <a:srgbClr val="FFFFFF"/>
                </a:solidFill>
              </a:rPr>
              <a:t>degree of analysis required is relevant </a:t>
            </a:r>
            <a:r>
              <a:rPr lang="en-US" sz="2000" dirty="1" smtClean="0">
                <a:solidFill>
                  <a:srgbClr val="FFFFFF"/>
                </a:solidFill>
              </a:rPr>
              <a:t>to</a:t>
            </a:r>
            <a:endParaRPr lang="en-US" sz="1800" b="1" smtClean="0"/>
          </a:p>
          <a:p>
            <a:pPr marL="914400" lvl="1" indent="-514350" fontAlgn="base" eaLnBrk="1" hangingPunct="1">
              <a:spcBef>
                <a:spcPct val="0"/>
              </a:spcBef>
              <a:buFont typeface="+mj-lt"/>
              <a:buAutoNum type="arabicPeriod" startAt="1"/>
            </a:pPr>
            <a:endParaRPr lang="en-US" altLang="en-US" sz="1400" b="1" smtClean="0">
              <a:solidFill>
                <a:srgbClr val="323232"/>
              </a:solidFill>
              <a:cs typeface="Arial" charset="0"/>
            </a:endParaRPr>
          </a:p>
        </p:txBody>
      </p:sp>
    </p:spTree>
    <p:extLst>
      <p:ext uri="{BB962C8B-B14F-4D97-AF65-F5344CB8AC3E}">
        <p14:creationId xmlns:p14="http://schemas.microsoft.com/office/powerpoint/2010/main" val="3193529706"/>
      </p:ext>
    </p:extLst>
  </p:cSld>
  <p:clrMapOvr>
    <a:masterClrMapping/>
  </p:clrMapOvr>
  <p:transition spd="fast">
    <p:wipe dir="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endParaRPr lang="es-ES" sz="2000" noProof="0" smtClean="0"/>
          </a:p>
          <a:p>
            <a:endParaRPr lang="en-US" sz="2000" noProof="0" smtClean="0"/>
          </a:p>
          <a:p>
            <a:pPr marL="0" indent="0">
              <a:buNone/>
            </a:pPr>
            <a:endParaRPr lang="en-US" noProof="0" smtClean="0"/>
          </a:p>
          <a:p>
            <a:endParaRPr lang="en-US" sz="1700" noProof="0" smtClean="0"/>
          </a:p>
          <a:p>
            <a:endParaRPr lang="en-US" sz="1700" noProof="0" smtClean="0"/>
          </a:p>
        </p:txBody>
      </p:sp>
      <p:sp>
        <p:nvSpPr>
          <p:cNvPr id="3" name="Title 2"/>
          <p:cNvSpPr>
            <a:spLocks noGrp="1"/>
          </p:cNvSpPr>
          <p:nvPr>
            <p:ph type="title"/>
          </p:nvPr>
        </p:nvSpPr>
        <p:spPr/>
        <p:txBody>
          <a:bodyPr/>
          <a:lstStyle/>
          <a:p>
            <a:r>
              <a:rPr lang="en-US" noProof="0" dirty="1" smtClean="0"/>
              <a:t>4. Why Cartes Bancaires is important? </a:t>
            </a:r>
            <a:endParaRPr lang="en-US" noProof="0"/>
          </a:p>
        </p:txBody>
      </p:sp>
      <p:sp>
        <p:nvSpPr>
          <p:cNvPr id="4" name="Rectangle 3"/>
          <p:cNvSpPr/>
          <p:nvPr/>
        </p:nvSpPr>
        <p:spPr>
          <a:xfrm>
            <a:off x="750576" y="1268760"/>
            <a:ext cx="7668344" cy="6463308"/>
          </a:xfrm>
          <a:prstGeom prst="rect"/>
        </p:spPr>
        <p:txBody>
          <a:bodyPr wrap="square">
            <a:spAutoFit/>
          </a:bodyPr>
          <a:lstStyle/>
          <a:p>
            <a:pPr lvl="1" indent="-457200">
              <a:buFont typeface="+mj-lt"/>
              <a:buAutoNum type="arabicPeriod" startAt="1"/>
            </a:pPr>
            <a:r>
              <a:rPr lang="es-ES" b="1" u="sng" dirty="1" smtClean="0"/>
              <a:t>First time </a:t>
            </a:r>
            <a:r>
              <a:rPr lang="es-ES" u="sng" dirty="1" smtClean="0"/>
              <a:t>ECJ corrects Commission on by object restriction analysis</a:t>
            </a:r>
            <a:endParaRPr lang="en-US" u="sng" smtClean="0"/>
          </a:p>
          <a:p>
            <a:pPr lvl="1" indent="-457200">
              <a:buFont typeface="+mj-lt"/>
              <a:buAutoNum type="arabicPeriod" startAt="1"/>
            </a:pPr>
            <a:endParaRPr lang="en-US" u="sng" smtClean="0"/>
          </a:p>
          <a:p>
            <a:pPr lvl="1" indent="-457200">
              <a:buFont typeface="+mj-lt"/>
              <a:buAutoNum type="arabicPeriod" startAt="1"/>
            </a:pPr>
            <a:r>
              <a:rPr lang="en-US" u="sng" dirty="1" smtClean="0"/>
              <a:t>Clarifies the need for a </a:t>
            </a:r>
            <a:r>
              <a:rPr lang="en-US" b="1" u="sng" dirty="1" smtClean="0"/>
              <a:t>restrictive interpretation </a:t>
            </a:r>
            <a:r>
              <a:rPr lang="en-US" u="sng" dirty="1" smtClean="0"/>
              <a:t>of the restriction “by object” notion</a:t>
            </a:r>
            <a:r>
              <a:rPr lang="en-US" dirty="1" smtClean="0"/>
              <a:t>. </a:t>
            </a:r>
            <a:endParaRPr lang="en-US"/>
          </a:p>
          <a:p>
            <a:pPr lvl="1" indent="-457200">
              <a:buFont typeface="+mj-lt"/>
              <a:buAutoNum type="arabicPeriod" startAt="1"/>
            </a:pPr>
            <a:endParaRPr lang="en-US" smtClean="0"/>
          </a:p>
          <a:p>
            <a:pPr lvl="1" indent="-457200">
              <a:buFont typeface="+mj-lt"/>
              <a:buAutoNum type="arabicPeriod" startAt="1"/>
            </a:pPr>
            <a:r>
              <a:rPr lang="en-US" u="sng" dirty="1" smtClean="0"/>
              <a:t>The </a:t>
            </a:r>
            <a:r>
              <a:rPr lang="en-US" b="1" u="sng" dirty="1"/>
              <a:t>legal test </a:t>
            </a:r>
            <a:r>
              <a:rPr lang="en-US" u="sng" dirty="1"/>
              <a:t>for </a:t>
            </a:r>
            <a:r>
              <a:rPr lang="en-US" u="sng" dirty="1" smtClean="0"/>
              <a:t>“by object” restriction </a:t>
            </a:r>
            <a:r>
              <a:rPr lang="en-US" b="1" u="sng" dirty="1" smtClean="0"/>
              <a:t>is clearer</a:t>
            </a:r>
            <a:r>
              <a:rPr lang="en-US" dirty="1" smtClean="0"/>
              <a:t>: </a:t>
            </a:r>
            <a:r>
              <a:rPr lang="en-US" dirty="1"/>
              <a:t>while economic and legal context must be considered </a:t>
            </a:r>
            <a:r>
              <a:rPr lang="en-US" u="sng" dirty="1"/>
              <a:t>it has to be possible to prove sufficient degree of harm to competition </a:t>
            </a:r>
            <a:r>
              <a:rPr lang="en-US" b="1" u="sng" dirty="1"/>
              <a:t>without having to dig or examine the actual impact of the coordination on </a:t>
            </a:r>
            <a:r>
              <a:rPr lang="en-US" b="1" u="sng" dirty="1" smtClean="0"/>
              <a:t>competition</a:t>
            </a:r>
            <a:r>
              <a:rPr lang="en-US" b="1" dirty="1" smtClean="0"/>
              <a:t>. </a:t>
            </a:r>
            <a:r>
              <a:rPr lang="en-US" b="1" u="sng" dirty="1" smtClean="0"/>
              <a:t>Experience is very relevant</a:t>
            </a:r>
            <a:r>
              <a:rPr lang="en-US" dirty="1" smtClean="0"/>
              <a:t>. If it is not possible, applying 101(1)  </a:t>
            </a:r>
            <a:r>
              <a:rPr lang="en-US" dirty="1"/>
              <a:t>requires careful examination of </a:t>
            </a:r>
            <a:r>
              <a:rPr lang="en-US" u="sng" dirty="1"/>
              <a:t>its effects </a:t>
            </a:r>
            <a:r>
              <a:rPr lang="en-US" dirty="1"/>
              <a:t>within its economic context and market </a:t>
            </a:r>
            <a:r>
              <a:rPr lang="en-US" dirty="1" smtClean="0"/>
              <a:t>circumstances.</a:t>
            </a:r>
            <a:endParaRPr lang="es-ES" smtClean="0"/>
          </a:p>
          <a:p>
            <a:pPr lvl="1" indent="-457200">
              <a:buFont typeface="+mj-lt"/>
              <a:buAutoNum type="arabicPeriod" startAt="1"/>
            </a:pPr>
            <a:endParaRPr lang="en-US"/>
          </a:p>
          <a:p>
            <a:pPr lvl="2" indent="-457200">
              <a:buFont typeface="Arial" panose="020b0604020202020204" pitchFamily="34" charset="0"/>
              <a:buChar char="•"/>
            </a:pPr>
            <a:r>
              <a:rPr lang="en-US" u="sng" dirty="1" smtClean="0"/>
              <a:t>This </a:t>
            </a:r>
            <a:r>
              <a:rPr lang="en-US" u="sng" dirty="1"/>
              <a:t>ruling seems to </a:t>
            </a:r>
            <a:r>
              <a:rPr lang="en-US" u="sng" dirty="1" smtClean="0"/>
              <a:t>nuance, </a:t>
            </a:r>
            <a:r>
              <a:rPr lang="en-US" u="sng" dirty="1"/>
              <a:t>if not </a:t>
            </a:r>
            <a:r>
              <a:rPr lang="en-US" u="sng" dirty="1" smtClean="0"/>
              <a:t>revisit,</a:t>
            </a:r>
            <a:r>
              <a:rPr lang="en-US" dirty="1" smtClean="0"/>
              <a:t> </a:t>
            </a:r>
            <a:r>
              <a:rPr lang="en-US" dirty="1"/>
              <a:t>the </a:t>
            </a:r>
            <a:r>
              <a:rPr lang="en-US" dirty="1" smtClean="0"/>
              <a:t>finding </a:t>
            </a:r>
            <a:r>
              <a:rPr lang="en-US" dirty="1"/>
              <a:t>in Allianz Hungaria (47-49) requiring </a:t>
            </a:r>
            <a:r>
              <a:rPr lang="en-US" dirty="1" smtClean="0"/>
              <a:t>a </a:t>
            </a:r>
            <a:r>
              <a:rPr lang="en-US" i="1" dirty="1" smtClean="0"/>
              <a:t>de </a:t>
            </a:r>
            <a:r>
              <a:rPr lang="en-US" i="1" dirty="1"/>
              <a:t>facto </a:t>
            </a:r>
            <a:r>
              <a:rPr lang="en-US" u="sng" dirty="1"/>
              <a:t>effects analysis</a:t>
            </a:r>
            <a:r>
              <a:rPr lang="en-US" dirty="1"/>
              <a:t> in order to </a:t>
            </a:r>
            <a:r>
              <a:rPr lang="en-US" dirty="1" smtClean="0"/>
              <a:t>determine </a:t>
            </a:r>
            <a:r>
              <a:rPr lang="en-US" dirty="1"/>
              <a:t>a restriction </a:t>
            </a:r>
            <a:r>
              <a:rPr lang="en-US" dirty="1" smtClean="0"/>
              <a:t>“by object” in novel situations. </a:t>
            </a:r>
          </a:p>
          <a:p>
            <a:pPr lvl="1" indent="-457200">
              <a:buFont typeface="+mj-lt"/>
              <a:buAutoNum type="arabicPeriod" startAt="1"/>
            </a:pPr>
            <a:endParaRPr lang="en-US"/>
          </a:p>
          <a:p>
            <a:pPr lvl="1" indent="-457200">
              <a:buFont typeface="+mj-lt"/>
              <a:buAutoNum type="arabicPeriod" startAt="1"/>
            </a:pPr>
            <a:r>
              <a:rPr lang="en-US" dirty="1" smtClean="0"/>
              <a:t>The “by object” test is not suitable if the </a:t>
            </a:r>
            <a:r>
              <a:rPr lang="en-US" u="sng" dirty="1"/>
              <a:t>arrangement is novel or happens in a complex economic </a:t>
            </a:r>
            <a:r>
              <a:rPr lang="en-US" dirty="1"/>
              <a:t>setting (network industry- two </a:t>
            </a:r>
            <a:r>
              <a:rPr lang="en-US" dirty="1" smtClean="0"/>
              <a:t>sided </a:t>
            </a:r>
            <a:r>
              <a:rPr lang="en-US" dirty="1"/>
              <a:t>market</a:t>
            </a:r>
            <a:r>
              <a:rPr lang="en-US" dirty="1" smtClean="0"/>
              <a:t>). </a:t>
            </a:r>
            <a:endParaRPr lang="en-US"/>
          </a:p>
          <a:p>
            <a:pPr marL="285750" indent="-285750">
              <a:buFont typeface="Arial" panose="020b0604020202020204" pitchFamily="34" charset="0"/>
              <a:buChar char="•"/>
            </a:pPr>
            <a:endParaRPr lang="es-ES" smtClean="0"/>
          </a:p>
          <a:p>
            <a:pPr marL="285750" indent="-285750">
              <a:buFont typeface="Arial" panose="020b0604020202020204" pitchFamily="34" charset="0"/>
              <a:buChar char="•"/>
            </a:pPr>
            <a:endParaRPr lang="en-US" smtClean="0"/>
          </a:p>
          <a:p>
            <a:pPr marL="742950" lvl="1" indent="-285750">
              <a:buFont typeface="Arial" panose="020b0604020202020204" pitchFamily="34" charset="0"/>
              <a:buChar char="•"/>
            </a:pPr>
            <a:endParaRPr lang="en-US" smtClean="0"/>
          </a:p>
        </p:txBody>
      </p:sp>
    </p:spTree>
    <p:extLst>
      <p:ext uri="{BB962C8B-B14F-4D97-AF65-F5344CB8AC3E}">
        <p14:creationId xmlns:p14="http://schemas.microsoft.com/office/powerpoint/2010/main" val="57795570"/>
      </p:ext>
    </p:extLst>
  </p:cSld>
  <p:clrMapOvr>
    <a:masterClrMapping/>
  </p:clrMapOvr>
  <p:transition spd="fast">
    <p:wipe dir="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endParaRPr lang="en-US" sz="2000" noProof="0" smtClean="0"/>
          </a:p>
          <a:p>
            <a:pPr marL="0" indent="0">
              <a:buNone/>
            </a:pPr>
            <a:endParaRPr lang="en-US" noProof="0" smtClean="0"/>
          </a:p>
          <a:p>
            <a:endParaRPr lang="en-US" sz="1700" noProof="0" smtClean="0"/>
          </a:p>
          <a:p>
            <a:endParaRPr lang="en-US" sz="1700" noProof="0" smtClean="0"/>
          </a:p>
        </p:txBody>
      </p:sp>
      <p:sp>
        <p:nvSpPr>
          <p:cNvPr id="3" name="Title 2"/>
          <p:cNvSpPr>
            <a:spLocks noGrp="1"/>
          </p:cNvSpPr>
          <p:nvPr>
            <p:ph type="title"/>
          </p:nvPr>
        </p:nvSpPr>
        <p:spPr/>
        <p:txBody>
          <a:bodyPr/>
          <a:lstStyle/>
          <a:p>
            <a:r>
              <a:rPr lang="en-US" dirty="1"/>
              <a:t>4</a:t>
            </a:r>
            <a:r>
              <a:rPr lang="en-US" noProof="0" dirty="1" smtClean="0"/>
              <a:t>. </a:t>
            </a:r>
            <a:r>
              <a:rPr lang="en-US" dirty="1" smtClean="0"/>
              <a:t>These clarifications are in theory</a:t>
            </a:r>
            <a:r>
              <a:rPr lang="en-US" noProof="0" dirty="1" smtClean="0"/>
              <a:t> important </a:t>
            </a:r>
            <a:r>
              <a:rPr lang="en-US" dirty="1" smtClean="0"/>
              <a:t>for enforcement and application of 101 TFEU</a:t>
            </a:r>
            <a:endParaRPr lang="en-US" noProof="0"/>
          </a:p>
        </p:txBody>
      </p:sp>
      <p:sp>
        <p:nvSpPr>
          <p:cNvPr id="4" name="Rectangle 3"/>
          <p:cNvSpPr/>
          <p:nvPr/>
        </p:nvSpPr>
        <p:spPr>
          <a:xfrm>
            <a:off x="795684" y="1124744"/>
            <a:ext cx="7704856" cy="8648521"/>
          </a:xfrm>
          <a:prstGeom prst="rect"/>
        </p:spPr>
        <p:txBody>
          <a:bodyPr wrap="square">
            <a:spAutoFit/>
          </a:bodyPr>
          <a:lstStyle/>
          <a:p>
            <a:pPr marL="742950" lvl="1" indent="-285750">
              <a:buFont typeface="Arial" panose="020b0604020202020204" pitchFamily="34" charset="0"/>
              <a:buChar char="•"/>
            </a:pPr>
            <a:endParaRPr lang="es-ES" sz="2000" smtClean="0"/>
          </a:p>
          <a:p>
            <a:pPr marL="285750" indent="-285750">
              <a:buFont typeface="Arial" panose="020b0604020202020204" pitchFamily="34" charset="0"/>
              <a:buChar char="•"/>
            </a:pPr>
            <a:r>
              <a:rPr lang="en-US" sz="2000" dirty="1" smtClean="0"/>
              <a:t>In principle, </a:t>
            </a:r>
            <a:r>
              <a:rPr lang="en-US" sz="2000" b="1" dirty="1" smtClean="0"/>
              <a:t>certainly important in theory </a:t>
            </a:r>
            <a:r>
              <a:rPr lang="en-US" sz="2000" dirty="1" smtClean="0"/>
              <a:t>since  Art 101 is applied by EU, NCAs and national courts </a:t>
            </a:r>
            <a:r>
              <a:rPr lang="es-ES" sz="2000" dirty="1" smtClean="0"/>
              <a:t>and </a:t>
            </a:r>
            <a:r>
              <a:rPr lang="es-ES" sz="2000" dirty="1"/>
              <a:t>standard for application of </a:t>
            </a:r>
            <a:r>
              <a:rPr lang="es-ES" sz="2000" dirty="1" smtClean="0"/>
              <a:t>101 prohibition </a:t>
            </a:r>
            <a:r>
              <a:rPr lang="es-ES" sz="2000" dirty="1"/>
              <a:t>needs to be the same. </a:t>
            </a:r>
            <a:endParaRPr lang="es-ES" sz="2000" smtClean="0"/>
          </a:p>
          <a:p>
            <a:pPr marL="285750" indent="-285750">
              <a:buFont typeface="Arial" panose="020b0604020202020204" pitchFamily="34" charset="0"/>
              <a:buChar char="•"/>
            </a:pPr>
            <a:endParaRPr lang="en-US" sz="2000" smtClean="0"/>
          </a:p>
          <a:p>
            <a:pPr marL="742950" lvl="1" indent="-285750">
              <a:buFont typeface="Arial" panose="020b0604020202020204" pitchFamily="34" charset="0"/>
              <a:buChar char="•"/>
            </a:pPr>
            <a:r>
              <a:rPr lang="en-US" sz="2000" dirty="1" smtClean="0"/>
              <a:t>Also, </a:t>
            </a:r>
            <a:r>
              <a:rPr lang="en-US" sz="2000" u="sng" dirty="1" smtClean="0"/>
              <a:t>finding a by </a:t>
            </a:r>
            <a:r>
              <a:rPr lang="en-US" sz="2000" u="sng" dirty="1"/>
              <a:t>object </a:t>
            </a:r>
            <a:r>
              <a:rPr lang="en-US" sz="2000" u="sng" dirty="1" smtClean="0"/>
              <a:t>restriction </a:t>
            </a:r>
            <a:r>
              <a:rPr lang="en-US" sz="2000" u="sng" dirty="1"/>
              <a:t>may lead to application of 101 (1) even below the minimis cases</a:t>
            </a:r>
            <a:r>
              <a:rPr lang="en-US" sz="2000" dirty="1"/>
              <a:t>? </a:t>
            </a:r>
            <a:r>
              <a:rPr lang="en-US" sz="2000" dirty="1" smtClean="0"/>
              <a:t>After </a:t>
            </a:r>
            <a:r>
              <a:rPr lang="en-US" sz="2000" u="sng" dirty="1"/>
              <a:t>Expedia ruling </a:t>
            </a:r>
            <a:r>
              <a:rPr lang="en-US" sz="2000" dirty="1"/>
              <a:t>it is clear that any ‘by object’ restriction will be deemed to appreciably restrict competition and thus infringe Article 101 TFEU, unless justified under Article 101(3) TFEU</a:t>
            </a:r>
            <a:r>
              <a:rPr lang="en-US" sz="2000" dirty="1" smtClean="0"/>
              <a:t>.</a:t>
            </a:r>
          </a:p>
          <a:p>
            <a:pPr marL="742950" lvl="1" indent="-285750">
              <a:buFont typeface="Arial" panose="020b0604020202020204" pitchFamily="34" charset="0"/>
              <a:buChar char="•"/>
            </a:pPr>
            <a:endParaRPr lang="en-US" sz="2000" smtClean="0"/>
          </a:p>
          <a:p>
            <a:pPr marL="1200150" lvl="2" indent="-285750">
              <a:buFont typeface="Arial" panose="020b0604020202020204" pitchFamily="34" charset="0"/>
              <a:buChar char="•"/>
            </a:pPr>
            <a:r>
              <a:rPr lang="es-ES" sz="2000" dirty="1" smtClean="0"/>
              <a:t>Another good reason for a restrictive interpretation</a:t>
            </a:r>
            <a:endParaRPr lang="en-US" sz="2000"/>
          </a:p>
          <a:p>
            <a:pPr marL="285750" indent="-285750">
              <a:buFont typeface="Arial" panose="020b0604020202020204" pitchFamily="34" charset="0"/>
              <a:buChar char="•"/>
            </a:pPr>
            <a:endParaRPr lang="en-US" sz="2000"/>
          </a:p>
          <a:p>
            <a:pPr marL="742950" lvl="1" indent="-285750">
              <a:buFont typeface="Arial" panose="020b0604020202020204" pitchFamily="34" charset="0"/>
              <a:buChar char="•"/>
            </a:pPr>
            <a:r>
              <a:rPr lang="en-US" sz="2000" dirty="1"/>
              <a:t>Therefore now it is more relevant than ever to clearly define the exact scope for by object restrictions, also as guidelines for NCAs and national Courts </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smtClean="0"/>
          </a:p>
          <a:p>
            <a:pPr marL="285750" indent="-285750">
              <a:buFont typeface="Arial" panose="020b0604020202020204" pitchFamily="34" charset="0"/>
              <a:buChar char="•"/>
            </a:pPr>
            <a:endParaRPr lang="en-US"/>
          </a:p>
          <a:p>
            <a:pPr marL="400050" indent="-400050">
              <a:buAutoNum type="romanLcPeriod" startAt="3"/>
            </a:pPr>
            <a:endParaRPr lang="en-US"/>
          </a:p>
        </p:txBody>
      </p:sp>
    </p:spTree>
    <p:extLst>
      <p:ext uri="{BB962C8B-B14F-4D97-AF65-F5344CB8AC3E}">
        <p14:creationId xmlns:p14="http://schemas.microsoft.com/office/powerpoint/2010/main" val="2585813421"/>
      </p:ext>
    </p:extLst>
  </p:cSld>
  <p:clrMapOvr>
    <a:masterClrMapping/>
  </p:clrMapOvr>
  <p:transition spd="fast">
    <p:wipe dir="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endParaRPr lang="en-US" sz="2000" noProof="0" smtClean="0"/>
          </a:p>
          <a:p>
            <a:pPr marL="0" indent="0">
              <a:buNone/>
            </a:pPr>
            <a:endParaRPr lang="en-US" noProof="0" smtClean="0"/>
          </a:p>
          <a:p>
            <a:endParaRPr lang="en-US" sz="1700" noProof="0" smtClean="0"/>
          </a:p>
          <a:p>
            <a:endParaRPr lang="en-US" sz="1700" noProof="0" smtClean="0"/>
          </a:p>
        </p:txBody>
      </p:sp>
      <p:sp>
        <p:nvSpPr>
          <p:cNvPr id="3" name="Title 2"/>
          <p:cNvSpPr>
            <a:spLocks noGrp="1"/>
          </p:cNvSpPr>
          <p:nvPr>
            <p:ph type="title"/>
          </p:nvPr>
        </p:nvSpPr>
        <p:spPr/>
        <p:txBody>
          <a:bodyPr/>
          <a:lstStyle/>
          <a:p>
            <a:r>
              <a:rPr lang="en-US" dirty="1"/>
              <a:t>4</a:t>
            </a:r>
            <a:r>
              <a:rPr lang="en-US" noProof="0" dirty="1" smtClean="0"/>
              <a:t>. But will</a:t>
            </a:r>
            <a:r>
              <a:rPr lang="en-US" dirty="1" smtClean="0"/>
              <a:t> they reall</a:t>
            </a:r>
            <a:r>
              <a:rPr lang="en-US" noProof="0" dirty="1" smtClean="0"/>
              <a:t>y matter in practice nowadays?</a:t>
            </a:r>
            <a:endParaRPr lang="en-US" noProof="0"/>
          </a:p>
        </p:txBody>
      </p:sp>
      <p:sp>
        <p:nvSpPr>
          <p:cNvPr id="4" name="Rectangle 3"/>
          <p:cNvSpPr/>
          <p:nvPr/>
        </p:nvSpPr>
        <p:spPr>
          <a:xfrm>
            <a:off x="795684" y="1124744"/>
            <a:ext cx="7704856" cy="7509748"/>
          </a:xfrm>
          <a:prstGeom prst="rect"/>
        </p:spPr>
        <p:txBody>
          <a:bodyPr wrap="square">
            <a:spAutoFit/>
          </a:bodyPr>
          <a:lstStyle/>
          <a:p>
            <a:pPr marL="742950" lvl="1" indent="-285750">
              <a:buFont typeface="Arial" panose="020b0604020202020204" pitchFamily="34" charset="0"/>
              <a:buChar char="•"/>
            </a:pPr>
            <a:endParaRPr lang="es-ES" smtClean="0"/>
          </a:p>
          <a:p>
            <a:endParaRPr lang="en-US" sz="2000"/>
          </a:p>
          <a:p>
            <a:pPr marL="285750" indent="-285750">
              <a:buFont typeface="Arial" panose="020b0604020202020204" pitchFamily="34" charset="0"/>
              <a:buChar char="•"/>
            </a:pPr>
            <a:r>
              <a:rPr lang="en-US" sz="2000" dirty="1"/>
              <a:t>N</a:t>
            </a:r>
            <a:r>
              <a:rPr lang="en-US" sz="2000" dirty="1" smtClean="0"/>
              <a:t>ot </a:t>
            </a:r>
            <a:r>
              <a:rPr lang="en-US" sz="2000" dirty="1"/>
              <a:t>so obvious impact on enforcement practice in Brussels </a:t>
            </a:r>
            <a:endParaRPr lang="en-US" sz="2000" smtClean="0"/>
          </a:p>
          <a:p>
            <a:pPr marL="285750" indent="-285750">
              <a:buFont typeface="Arial" panose="020b0604020202020204" pitchFamily="34" charset="0"/>
              <a:buChar char="•"/>
            </a:pPr>
            <a:endParaRPr lang="en-US" sz="2000"/>
          </a:p>
          <a:p>
            <a:pPr marL="742950" lvl="1" indent="-285750">
              <a:buFont typeface="Arial" panose="020b0604020202020204" pitchFamily="34" charset="0"/>
              <a:buChar char="•"/>
            </a:pPr>
            <a:r>
              <a:rPr lang="en-US" sz="2000" dirty="1"/>
              <a:t>Art. 9 proceedings world (more negotiation than legal analysis)</a:t>
            </a:r>
          </a:p>
          <a:p>
            <a:pPr marL="1200150" lvl="2" indent="-285750">
              <a:buFont typeface="Arial" panose="020b0604020202020204" pitchFamily="34" charset="0"/>
              <a:buChar char="•"/>
            </a:pPr>
            <a:r>
              <a:rPr lang="en-US" sz="2000" dirty="1"/>
              <a:t>preliminary assessments are not SOs, more blurred and open-ended. No real article 101(1) by object or effect analysis: “</a:t>
            </a:r>
            <a:r>
              <a:rPr lang="en-US" sz="2000" i="1" u="sng" dirty="1"/>
              <a:t>Competition concerns are raised</a:t>
            </a:r>
            <a:r>
              <a:rPr lang="en-US" sz="2000" dirty="1" smtClean="0"/>
              <a:t>…”</a:t>
            </a:r>
          </a:p>
          <a:p>
            <a:pPr lvl="2"/>
            <a:endParaRPr lang="en-US" sz="2000"/>
          </a:p>
          <a:p>
            <a:pPr marL="1200150" lvl="2" indent="-285750">
              <a:buFont typeface="Arial" panose="020b0604020202020204" pitchFamily="34" charset="0"/>
              <a:buChar char="•"/>
            </a:pPr>
            <a:r>
              <a:rPr lang="en-US" sz="2000" dirty="1"/>
              <a:t>in final art 9 decisions (no indication on whether competition concerns was a by object or by effect </a:t>
            </a:r>
            <a:r>
              <a:rPr lang="en-US" sz="2000" dirty="1" smtClean="0"/>
              <a:t>restriction)ç</a:t>
            </a:r>
          </a:p>
          <a:p>
            <a:pPr marL="1200150" lvl="2" indent="-285750">
              <a:buFont typeface="Arial" panose="020b0604020202020204" pitchFamily="34" charset="0"/>
              <a:buChar char="•"/>
            </a:pPr>
            <a:endParaRPr lang="en-US" sz="2000"/>
          </a:p>
          <a:p>
            <a:pPr marL="285750" indent="-285750">
              <a:buFont typeface="Arial" panose="020b0604020202020204" pitchFamily="34" charset="0"/>
              <a:buChar char="•"/>
            </a:pPr>
            <a:r>
              <a:rPr lang="es-ES" sz="2000" dirty="1"/>
              <a:t>Maybe different at NCA level, although in many MS </a:t>
            </a:r>
            <a:r>
              <a:rPr lang="es-ES" sz="2000" dirty="1" smtClean="0"/>
              <a:t>negotiating comitments as alternative to sanctions is also more and more in </a:t>
            </a:r>
            <a:r>
              <a:rPr lang="es-ES" sz="2000" dirty="1"/>
              <a:t>fashion</a:t>
            </a:r>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n-US"/>
          </a:p>
        </p:txBody>
      </p:sp>
    </p:spTree>
    <p:extLst>
      <p:ext uri="{BB962C8B-B14F-4D97-AF65-F5344CB8AC3E}">
        <p14:creationId xmlns:p14="http://schemas.microsoft.com/office/powerpoint/2010/main" val="349633640"/>
      </p:ext>
    </p:extLst>
  </p:cSld>
  <p:clrMapOvr>
    <a:masterClrMapping/>
  </p:clrMapOvr>
  <p:transition spd="fast">
    <p:wipe dir="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endParaRPr lang="en-US" sz="2000" noProof="0" smtClean="0"/>
          </a:p>
          <a:p>
            <a:pPr marL="0" indent="0">
              <a:buNone/>
            </a:pPr>
            <a:endParaRPr lang="en-US" noProof="0" smtClean="0"/>
          </a:p>
          <a:p>
            <a:endParaRPr lang="en-US" sz="1700" noProof="0" smtClean="0"/>
          </a:p>
          <a:p>
            <a:endParaRPr lang="en-US" sz="1700" noProof="0" smtClean="0"/>
          </a:p>
        </p:txBody>
      </p:sp>
      <p:sp>
        <p:nvSpPr>
          <p:cNvPr id="3" name="Title 2"/>
          <p:cNvSpPr>
            <a:spLocks noGrp="1"/>
          </p:cNvSpPr>
          <p:nvPr>
            <p:ph type="title"/>
          </p:nvPr>
        </p:nvSpPr>
        <p:spPr/>
        <p:txBody>
          <a:bodyPr/>
          <a:lstStyle/>
          <a:p>
            <a:r>
              <a:rPr lang="en-US" dirty="1"/>
              <a:t>4</a:t>
            </a:r>
            <a:r>
              <a:rPr lang="en-US" noProof="0" dirty="1" smtClean="0"/>
              <a:t>. Implications for ongoing and future cases in Brussels</a:t>
            </a:r>
            <a:endParaRPr lang="en-US" noProof="0"/>
          </a:p>
        </p:txBody>
      </p:sp>
      <p:sp>
        <p:nvSpPr>
          <p:cNvPr id="4" name="Rectangle 3"/>
          <p:cNvSpPr/>
          <p:nvPr/>
        </p:nvSpPr>
        <p:spPr>
          <a:xfrm>
            <a:off x="774222" y="1340768"/>
            <a:ext cx="7704856" cy="10464403"/>
          </a:xfrm>
          <a:prstGeom prst="rect"/>
        </p:spPr>
        <p:txBody>
          <a:bodyPr wrap="square">
            <a:spAutoFit/>
          </a:bodyPr>
          <a:lstStyle/>
          <a:p>
            <a:endParaRPr lang="en-US" sz="2000"/>
          </a:p>
          <a:p>
            <a:pPr marL="285750" indent="-285750">
              <a:buFont typeface="Arial" panose="020b0604020202020204" pitchFamily="34" charset="0"/>
              <a:buChar char="•"/>
            </a:pPr>
            <a:r>
              <a:rPr lang="es-ES" sz="2000" dirty="1" smtClean="0"/>
              <a:t>Life after Cartes Bancaires?</a:t>
            </a:r>
          </a:p>
          <a:p>
            <a:pPr marL="285750" indent="-285750">
              <a:buFont typeface="Arial" panose="020b0604020202020204" pitchFamily="34" charset="0"/>
              <a:buChar char="•"/>
            </a:pPr>
            <a:endParaRPr lang="en-US" sz="2000" smtClean="0"/>
          </a:p>
          <a:p>
            <a:pPr marL="285750" indent="-285750">
              <a:buFont typeface="Arial" panose="020b0604020202020204" pitchFamily="34" charset="0"/>
              <a:buChar char="•"/>
            </a:pPr>
            <a:r>
              <a:rPr lang="en-US" sz="2000" dirty="1" smtClean="0"/>
              <a:t>For </a:t>
            </a:r>
            <a:r>
              <a:rPr lang="en-US" sz="2000" dirty="1"/>
              <a:t>the Commission to decide how to apply the now confirmed restrictive concept of restriction “by object” </a:t>
            </a:r>
          </a:p>
          <a:p>
            <a:endParaRPr lang="en-US" sz="2000" smtClean="0"/>
          </a:p>
          <a:p>
            <a:pPr marL="285750" indent="-285750">
              <a:buFont typeface="Arial" panose="020b0604020202020204" pitchFamily="34" charset="0"/>
              <a:buChar char="•"/>
            </a:pPr>
            <a:r>
              <a:rPr lang="en-US" sz="2000" dirty="1"/>
              <a:t>Will the Commission </a:t>
            </a:r>
            <a:r>
              <a:rPr lang="en-US" sz="2000" dirty="1" smtClean="0"/>
              <a:t>change its current tendency to </a:t>
            </a:r>
            <a:r>
              <a:rPr lang="en-US" sz="2000" dirty="1"/>
              <a:t>have recourse to the </a:t>
            </a:r>
            <a:r>
              <a:rPr lang="en-US" sz="2000" u="sng" dirty="1"/>
              <a:t>by object test </a:t>
            </a:r>
            <a:r>
              <a:rPr lang="en-US" sz="2000" dirty="1"/>
              <a:t>in cases where it </a:t>
            </a:r>
            <a:r>
              <a:rPr lang="en-US" sz="2000" b="1" u="sng" dirty="1"/>
              <a:t>also</a:t>
            </a:r>
            <a:r>
              <a:rPr lang="en-US" sz="2000" dirty="1"/>
              <a:t> applies the </a:t>
            </a:r>
            <a:r>
              <a:rPr lang="en-US" sz="2000" u="sng" dirty="1"/>
              <a:t>effects test</a:t>
            </a:r>
            <a:r>
              <a:rPr lang="en-US" sz="2000" dirty="1" smtClean="0"/>
              <a:t>? Probably it should not…</a:t>
            </a:r>
            <a:endParaRPr lang="es-ES" sz="2000" smtClean="0"/>
          </a:p>
          <a:p>
            <a:pPr marL="285750" indent="-285750">
              <a:buFont typeface="Arial" panose="020b0604020202020204" pitchFamily="34" charset="0"/>
              <a:buChar char="•"/>
            </a:pPr>
            <a:endParaRPr lang="en-US" sz="2000" smtClean="0"/>
          </a:p>
          <a:p>
            <a:pPr marL="285750" indent="-285750">
              <a:buFont typeface="Arial" panose="020b0604020202020204" pitchFamily="34" charset="0"/>
              <a:buChar char="•"/>
            </a:pPr>
            <a:r>
              <a:rPr lang="en-US" sz="2000" dirty="1" smtClean="0"/>
              <a:t>What </a:t>
            </a:r>
            <a:r>
              <a:rPr lang="en-US" sz="2000" dirty="1"/>
              <a:t>impact on ongoing and future grey zone </a:t>
            </a:r>
            <a:r>
              <a:rPr lang="en-US" sz="2000" dirty="1" smtClean="0"/>
              <a:t>cases (not </a:t>
            </a:r>
            <a:r>
              <a:rPr lang="en-US" sz="2000" dirty="1"/>
              <a:t>hardcore </a:t>
            </a:r>
            <a:r>
              <a:rPr lang="en-US" sz="2000" dirty="1" smtClean="0"/>
              <a:t>restrictions) and complex and novel cases?</a:t>
            </a:r>
            <a:endParaRPr lang="en-US" sz="2000"/>
          </a:p>
          <a:p>
            <a:pPr marL="742950" lvl="1" indent="-285750">
              <a:buFont typeface="Arial" panose="020b0604020202020204" pitchFamily="34" charset="0"/>
              <a:buChar char="•"/>
            </a:pPr>
            <a:r>
              <a:rPr lang="es-ES" dirty="1"/>
              <a:t>Two-sided </a:t>
            </a:r>
            <a:r>
              <a:rPr lang="es-ES" dirty="1" smtClean="0"/>
              <a:t>markets</a:t>
            </a:r>
            <a:r>
              <a:rPr lang="en-US" dirty="1" smtClean="0"/>
              <a:t> and </a:t>
            </a:r>
            <a:r>
              <a:rPr lang="es-ES" dirty="1" smtClean="0"/>
              <a:t>Network </a:t>
            </a:r>
            <a:r>
              <a:rPr lang="es-ES" dirty="1"/>
              <a:t>and platform industries </a:t>
            </a:r>
          </a:p>
          <a:p>
            <a:pPr marL="742950" lvl="1" indent="-285750">
              <a:buFont typeface="Arial" panose="020b0604020202020204" pitchFamily="34" charset="0"/>
              <a:buChar char="•"/>
            </a:pPr>
            <a:r>
              <a:rPr lang="en-US" dirty="1"/>
              <a:t>Airlines </a:t>
            </a:r>
            <a:r>
              <a:rPr lang="en-US" dirty="1" smtClean="0"/>
              <a:t>alliances?</a:t>
            </a:r>
            <a:endParaRPr lang="en-US"/>
          </a:p>
          <a:p>
            <a:pPr marL="742950" lvl="1" indent="-285750">
              <a:buFont typeface="Arial" panose="020b0604020202020204" pitchFamily="34" charset="0"/>
              <a:buChar char="•"/>
            </a:pPr>
            <a:r>
              <a:rPr lang="en-US" dirty="1"/>
              <a:t>Liner Shipping </a:t>
            </a:r>
            <a:r>
              <a:rPr lang="en-US" dirty="1" smtClean="0"/>
              <a:t>case and maritime conferences (</a:t>
            </a:r>
            <a:r>
              <a:rPr lang="es-ES" dirty="1" smtClean="0"/>
              <a:t>Exchange of information)? eg. Unilateral public disclosures of future pricing.</a:t>
            </a:r>
            <a:endParaRPr lang="en-US"/>
          </a:p>
          <a:p>
            <a:pPr marL="742950" lvl="1" indent="-285750">
              <a:buFont typeface="Arial" panose="020b0604020202020204" pitchFamily="34" charset="0"/>
              <a:buChar char="•"/>
            </a:pPr>
            <a:r>
              <a:rPr lang="en-US" dirty="1"/>
              <a:t>Pay for </a:t>
            </a:r>
            <a:r>
              <a:rPr lang="en-US" dirty="1" smtClean="0"/>
              <a:t>delay?</a:t>
            </a:r>
          </a:p>
          <a:p>
            <a:pPr marL="742950" lvl="1" indent="-285750">
              <a:buFont typeface="Arial" panose="020b0604020202020204" pitchFamily="34" charset="0"/>
              <a:buChar char="•"/>
            </a:pPr>
            <a:endParaRPr lang="en-US"/>
          </a:p>
          <a:p>
            <a:pPr marL="285750" indent="-285750">
              <a:buFont typeface="Arial" panose="020b0604020202020204" pitchFamily="34" charset="0"/>
              <a:buChar char="•"/>
            </a:pPr>
            <a:endParaRPr lang="en-US" sz="2000" smtClean="0"/>
          </a:p>
          <a:p>
            <a:pPr marL="285750"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285750" indent="-285750">
              <a:buFont typeface="Arial" panose="020b0604020202020204" pitchFamily="34" charset="0"/>
              <a:buChar char="•"/>
            </a:pPr>
            <a:endParaRPr lang="en-US" smtClean="0"/>
          </a:p>
          <a:p>
            <a:r>
              <a:rPr lang="en-US" dirty="1" smtClean="0"/>
              <a:t> </a:t>
            </a:r>
          </a:p>
          <a:p>
            <a:pPr marL="742950" lvl="1" indent="-285750">
              <a:buFont typeface="Arial" panose="020b0604020202020204" pitchFamily="34" charset="0"/>
              <a:buChar char="•"/>
            </a:pPr>
            <a:endParaRPr lang="en-US" smtClean="0"/>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742950" lvl="1" indent="-285750">
              <a:buFont typeface="Arial" panose="020b0604020202020204" pitchFamily="34" charset="0"/>
              <a:buChar char="•"/>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s-ES" smtClean="0"/>
          </a:p>
          <a:p>
            <a:pPr marL="400050" indent="-400050">
              <a:buAutoNum type="romanLcPeriod" startAt="3"/>
            </a:pPr>
            <a:endParaRPr lang="en-US"/>
          </a:p>
        </p:txBody>
      </p:sp>
    </p:spTree>
    <p:extLst>
      <p:ext uri="{BB962C8B-B14F-4D97-AF65-F5344CB8AC3E}">
        <p14:creationId xmlns:p14="http://schemas.microsoft.com/office/powerpoint/2010/main" val="1337269626"/>
      </p:ext>
    </p:extLst>
  </p:cSld>
  <p:clrMapOvr>
    <a:masterClrMapping/>
  </p:clrMapOvr>
  <p:transition spd="fast">
    <p:wipe dir="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r>
              <a:rPr lang="en-US" sz="2000" dirty="1"/>
              <a:t>CB ruling helps defining the boundaries between «by object» and «by effect». </a:t>
            </a:r>
            <a:r>
              <a:rPr lang="en-US" sz="2000" dirty="1" smtClean="0"/>
              <a:t> </a:t>
            </a:r>
            <a:r>
              <a:rPr lang="en-US" sz="2000" u="sng" dirty="1" smtClean="0"/>
              <a:t>Restrictive </a:t>
            </a:r>
            <a:r>
              <a:rPr lang="en-US" sz="2000" u="sng" dirty="1"/>
              <a:t>notion of </a:t>
            </a:r>
            <a:r>
              <a:rPr lang="en-US" sz="2000" u="sng" dirty="1" smtClean="0"/>
              <a:t>“by object” cannot be the rule</a:t>
            </a:r>
          </a:p>
          <a:p>
            <a:endParaRPr lang="en-US" sz="2000" smtClean="0"/>
          </a:p>
          <a:p>
            <a:r>
              <a:rPr lang="en-US" sz="2000" dirty="1" smtClean="0"/>
              <a:t>But this is more </a:t>
            </a:r>
            <a:r>
              <a:rPr lang="en-US" sz="2000" u="sng" dirty="1" smtClean="0"/>
              <a:t>back to basics </a:t>
            </a:r>
            <a:r>
              <a:rPr lang="en-US" sz="2000" dirty="1" smtClean="0"/>
              <a:t>than a real change </a:t>
            </a:r>
          </a:p>
          <a:p>
            <a:pPr lvl="1"/>
            <a:r>
              <a:rPr lang="en-US" dirty="1"/>
              <a:t>t</a:t>
            </a:r>
            <a:r>
              <a:rPr lang="en-US" dirty="1" smtClean="0"/>
              <a:t>he key legal principle in the case law has always been to assess the effects </a:t>
            </a:r>
            <a:r>
              <a:rPr lang="en-US" u="sng" dirty="1" smtClean="0"/>
              <a:t>except in clear cut cases </a:t>
            </a:r>
            <a:r>
              <a:rPr lang="en-US" dirty="1" smtClean="0"/>
              <a:t>where sufficient harm has been proven by experience </a:t>
            </a:r>
          </a:p>
          <a:p>
            <a:pPr lvl="1"/>
            <a:r>
              <a:rPr lang="en-US" dirty="1" smtClean="0"/>
              <a:t>after all, </a:t>
            </a:r>
            <a:r>
              <a:rPr lang="en-US" u="sng" dirty="1" smtClean="0"/>
              <a:t>Art. 101(1) is about prohibiting conduct with an appreciable restrictive impact/effect on competition</a:t>
            </a:r>
            <a:r>
              <a:rPr lang="en-US" dirty="1" smtClean="0"/>
              <a:t>. If doubt, for lack of experience, it has to be proved…</a:t>
            </a:r>
            <a:endParaRPr lang="en-US"/>
          </a:p>
          <a:p>
            <a:endParaRPr lang="en-US" sz="900" noProof="0" smtClean="0"/>
          </a:p>
          <a:p>
            <a:r>
              <a:rPr lang="en-US" sz="2000" dirty="1" smtClean="0"/>
              <a:t>It is also </a:t>
            </a:r>
            <a:r>
              <a:rPr lang="en-US" sz="2000" u="sng" dirty="1" smtClean="0"/>
              <a:t>common sense and good judgment</a:t>
            </a:r>
            <a:r>
              <a:rPr lang="en-US" sz="2000" dirty="1" smtClean="0"/>
              <a:t>: “by object” test is not suitable for agreements </a:t>
            </a:r>
            <a:r>
              <a:rPr lang="en-US" sz="2000" noProof="0" dirty="1" smtClean="0"/>
              <a:t>involving complex measures like pricing rules in two-sided markets or other novel situations where no robust theory of harm has not yet been proved. </a:t>
            </a:r>
            <a:r>
              <a:rPr lang="en-US" sz="2000" u="sng" noProof="0" dirty="1" smtClean="0"/>
              <a:t>In such cases Effects analysis is needed</a:t>
            </a:r>
          </a:p>
        </p:txBody>
      </p:sp>
      <p:sp>
        <p:nvSpPr>
          <p:cNvPr id="3" name="Title 2"/>
          <p:cNvSpPr>
            <a:spLocks noGrp="1"/>
          </p:cNvSpPr>
          <p:nvPr>
            <p:ph type="title"/>
          </p:nvPr>
        </p:nvSpPr>
        <p:spPr/>
        <p:txBody>
          <a:bodyPr/>
          <a:lstStyle/>
          <a:p>
            <a:r>
              <a:rPr lang="en-US" dirty="1"/>
              <a:t>5</a:t>
            </a:r>
            <a:r>
              <a:rPr lang="en-US" noProof="0" dirty="1" smtClean="0"/>
              <a:t>. Concluding remarks (i)</a:t>
            </a:r>
            <a:endParaRPr lang="en-US" noProof="0"/>
          </a:p>
        </p:txBody>
      </p:sp>
    </p:spTree>
    <p:extLst>
      <p:ext uri="{BB962C8B-B14F-4D97-AF65-F5344CB8AC3E}">
        <p14:creationId xmlns:p14="http://schemas.microsoft.com/office/powerpoint/2010/main" val="3705763061"/>
      </p:ext>
    </p:extLst>
  </p:cSld>
  <p:clrMapOvr>
    <a:masterClrMapping/>
  </p:clrMapOvr>
  <p:transition spd="fast">
    <p:wipe dir="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268760"/>
            <a:ext cx="8136904" cy="5184576"/>
          </a:xfrm>
        </p:spPr>
        <p:txBody>
          <a:bodyPr/>
          <a:lstStyle/>
          <a:p>
            <a:endParaRPr lang="en-US" sz="2000" smtClean="0"/>
          </a:p>
          <a:p>
            <a:r>
              <a:rPr lang="en-US" sz="2000" dirty="1" smtClean="0"/>
              <a:t>Commission and NCAs have to decide how to interpret CB ruling and how to apply it to </a:t>
            </a:r>
            <a:r>
              <a:rPr lang="en-US" sz="2000" u="sng" dirty="1" smtClean="0"/>
              <a:t>other novel cases and types of agreements</a:t>
            </a:r>
            <a:r>
              <a:rPr lang="en-US" sz="2000" dirty="1" smtClean="0"/>
              <a:t> </a:t>
            </a:r>
            <a:r>
              <a:rPr lang="en-US" sz="2000" u="sng" dirty="1" smtClean="0"/>
              <a:t>that have not been established to be, by their very nature, harmful to competition</a:t>
            </a:r>
            <a:r>
              <a:rPr lang="en-US" sz="2000" dirty="1" smtClean="0"/>
              <a:t>.</a:t>
            </a:r>
          </a:p>
          <a:p>
            <a:endParaRPr lang="en-US" sz="2000" smtClean="0"/>
          </a:p>
          <a:p>
            <a:r>
              <a:rPr lang="en-US" sz="2000" dirty="1" smtClean="0"/>
              <a:t>But probably less relevant in practice in an Art. 9 driven enforcement era</a:t>
            </a:r>
          </a:p>
          <a:p>
            <a:r>
              <a:rPr lang="en-US" sz="2000" dirty="1" smtClean="0"/>
              <a:t>More </a:t>
            </a:r>
            <a:r>
              <a:rPr lang="en-US" sz="2000" dirty="1"/>
              <a:t>need of economic analysis </a:t>
            </a:r>
            <a:endParaRPr lang="en-US" sz="2000" smtClean="0"/>
          </a:p>
          <a:p>
            <a:r>
              <a:rPr lang="en-US" sz="2000" dirty="1" smtClean="0"/>
              <a:t>Strong message of ECJ to GC on importance of quality and thoroughness of  judicial review of Commission decisions and the evidence on which it bases its findings. Message applies also to the Commission </a:t>
            </a:r>
            <a:endParaRPr lang="en-US" sz="2000">
              <a:solidFill>
                <a:srgbClr val="FFFFFF"/>
              </a:solidFill>
            </a:endParaRPr>
          </a:p>
          <a:p>
            <a:r>
              <a:rPr lang="en-US" sz="2000" dirty="1" smtClean="0"/>
              <a:t>Not </a:t>
            </a:r>
            <a:r>
              <a:rPr lang="en-US" sz="2000" dirty="1"/>
              <a:t>sure the conundrum is solved for ever (Lundbeck is pending)</a:t>
            </a:r>
          </a:p>
          <a:p>
            <a:endParaRPr lang="en-US" sz="2000" smtClean="0"/>
          </a:p>
          <a:p>
            <a:endParaRPr lang="en-US" sz="900" noProof="0" smtClean="0"/>
          </a:p>
          <a:p>
            <a:pPr lvl="0"/>
            <a:endParaRPr lang="en-US" sz="900" noProof="0" smtClean="0">
              <a:solidFill>
                <a:srgbClr val="323232"/>
              </a:solidFill>
            </a:endParaRPr>
          </a:p>
          <a:p>
            <a:endParaRPr lang="en-US" sz="1700" noProof="0" smtClean="0"/>
          </a:p>
        </p:txBody>
      </p:sp>
      <p:sp>
        <p:nvSpPr>
          <p:cNvPr id="3" name="Title 2"/>
          <p:cNvSpPr>
            <a:spLocks noGrp="1"/>
          </p:cNvSpPr>
          <p:nvPr>
            <p:ph type="title"/>
          </p:nvPr>
        </p:nvSpPr>
        <p:spPr/>
        <p:txBody>
          <a:bodyPr/>
          <a:lstStyle/>
          <a:p>
            <a:r>
              <a:rPr lang="en-US" dirty="1" smtClean="0"/>
              <a:t>5. Concluding </a:t>
            </a:r>
            <a:r>
              <a:rPr lang="en-US" dirty="1"/>
              <a:t>remarks (</a:t>
            </a:r>
            <a:r>
              <a:rPr lang="en-US" dirty="1" smtClean="0"/>
              <a:t>ii)</a:t>
            </a:r>
            <a:endParaRPr lang="en-US" noProof="0"/>
          </a:p>
        </p:txBody>
      </p:sp>
    </p:spTree>
    <p:extLst>
      <p:ext uri="{BB962C8B-B14F-4D97-AF65-F5344CB8AC3E}">
        <p14:creationId xmlns:p14="http://schemas.microsoft.com/office/powerpoint/2010/main" val="2317225599"/>
      </p:ext>
    </p:extLst>
  </p:cSld>
  <p:clrMapOvr>
    <a:masterClrMapping/>
  </p:clrMapOvr>
  <p:transition spd="fast">
    <p:wipe dir="l"/>
  </p:transition>
  <p:timing>
    <p:tnLst>
      <p:par>
        <p:cTn id="1" dur="indefinite" restart="never" nodeType="tmRoot"/>
      </p:par>
    </p:tnLst>
  </p:timing>
</p:sld>
</file>

<file path=ppt/tags/tag1.xml><?xml version="1.0" encoding="utf-8"?>
<p:tagLst xmlns:p="http://schemas.openxmlformats.org/presentationml/2006/main">
  <p:tag name="AS_NET" val="4.0.30319.18444"/>
  <p:tag name="AS_OS" val="Microsoft Windows NT 6.1.7601 Service Pack 1"/>
  <p:tag name="AS_RELEASE_DATE" val="2014.02.25"/>
  <p:tag name="AS_TITLE" val="Aspose.Slides for .NET 4.0"/>
  <p:tag name="AS_VERSION" val="8.4.0.0"/>
</p:tagLst>
</file>

<file path=ppt/theme/theme1.xml><?xml version="1.0" encoding="utf-8"?>
<a:theme xmlns:a="http://schemas.openxmlformats.org/drawingml/2006/main" name="Latham">
  <a:themeElements>
    <a:clrScheme name="LW 2012">
      <a:dk1>
        <a:srgbClr val="323232"/>
      </a:dk1>
      <a:lt1>
        <a:srgbClr val="FFFFFF"/>
      </a:lt1>
      <a:dk2>
        <a:srgbClr val="FFFFFF"/>
      </a:dk2>
      <a:lt2>
        <a:srgbClr val="969696"/>
      </a:lt2>
      <a:accent1>
        <a:srgbClr val="AC0000"/>
      </a:accent1>
      <a:accent2>
        <a:srgbClr val="819026"/>
      </a:accent2>
      <a:accent3>
        <a:srgbClr val="1E9DC5"/>
      </a:accent3>
      <a:accent4>
        <a:srgbClr val="696397"/>
      </a:accent4>
      <a:accent5>
        <a:srgbClr val="E09C33"/>
      </a:accent5>
      <a:accent6>
        <a:srgbClr val="6B4260"/>
      </a:accent6>
      <a:hlink>
        <a:srgbClr val="1E9DC5"/>
      </a:hlink>
      <a:folHlink>
        <a:srgbClr val="696397"/>
      </a:folHlink>
    </a:clrScheme>
    <a:fontScheme name="Office Classic 2">
      <a:maj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bwMode="auto">
        <a:solidFill>
          <a:srgbClr val="AC0000"/>
        </a:solidFill>
        <a:ln>
          <a:solidFill>
            <a:schemeClr val="accent1"/>
          </a:solidFill>
        </a:ln>
        <a:effectLs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noFill/>
        <a:ln w="9525" cap="flat" cmpd="sng" algn="ctr">
          <a:solidFill>
            <a:srgbClr val="AC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marL="0" marR="0" indent="0" algn="l" defTabSz="914400" rtl="0" eaLnBrk="1" fontAlgn="base" latinLnBrk="0" hangingPunct="1">
          <a:lnSpc>
            <a:spcPct val="100000"/>
          </a:lnSpc>
          <a:spcBef>
            <a:spcPct val="0"/>
          </a:spcBef>
          <a:spcAft>
            <a:spcPct val="0"/>
          </a:spcAft>
          <a:buClrTx/>
          <a:buSzTx/>
          <a:buFontTx/>
          <a:buNone/>
          <a:tabLst/>
          <a:defRPr sz="1100" b="0" i="0" u="none" strike="noStrike" kern="1200" baseline="0" dirty="0" smtClean="0">
            <a:solidFill>
              <a:schemeClr val="tx1"/>
            </a:solidFill>
            <a:latin typeface="Arial" charset="0"/>
            <a:ea typeface="+mn-ea"/>
            <a:cs typeface="+mn-cs"/>
          </a:defRPr>
        </a:defPPr>
      </a:lstStyle>
    </a:txDef>
  </a:objectDefaults>
  <a:extraClrSchemeLst>
    <a:extraClrScheme>
      <a:clrScheme name="2011 Mar Meeting - PPT Template 1">
        <a:dk1>
          <a:srgbClr val="323232"/>
        </a:dk1>
        <a:lt1>
          <a:srgbClr val="FFFFFF"/>
        </a:lt1>
        <a:dk2>
          <a:srgbClr val="FFFFFF"/>
        </a:dk2>
        <a:lt2>
          <a:srgbClr val="969696"/>
        </a:lt2>
        <a:accent1>
          <a:srgbClr val="AC0000"/>
        </a:accent1>
        <a:accent2>
          <a:srgbClr val="CC3300"/>
        </a:accent2>
        <a:accent3>
          <a:srgbClr val="FFFFFF"/>
        </a:accent3>
        <a:accent4>
          <a:srgbClr val="292929"/>
        </a:accent4>
        <a:accent5>
          <a:srgbClr val="D2AAAA"/>
        </a:accent5>
        <a:accent6>
          <a:srgbClr val="B92D00"/>
        </a:accent6>
        <a:hlink>
          <a:srgbClr val="FF00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3.xml><?xml version="1.0" encoding="utf-8"?>
<a:theme xmlns:a="http://schemas.openxmlformats.org/drawingml/2006/main" name="1_Latham">
  <a:themeElements>
    <a:clrScheme name="LW 2012">
      <a:dk1>
        <a:srgbClr val="323232"/>
      </a:dk1>
      <a:lt1>
        <a:srgbClr val="FFFFFF"/>
      </a:lt1>
      <a:dk2>
        <a:srgbClr val="FFFFFF"/>
      </a:dk2>
      <a:lt2>
        <a:srgbClr val="969696"/>
      </a:lt2>
      <a:accent1>
        <a:srgbClr val="AC0000"/>
      </a:accent1>
      <a:accent2>
        <a:srgbClr val="819026"/>
      </a:accent2>
      <a:accent3>
        <a:srgbClr val="1E9DC5"/>
      </a:accent3>
      <a:accent4>
        <a:srgbClr val="696397"/>
      </a:accent4>
      <a:accent5>
        <a:srgbClr val="E09C33"/>
      </a:accent5>
      <a:accent6>
        <a:srgbClr val="6B4260"/>
      </a:accent6>
      <a:hlink>
        <a:srgbClr val="1E9DC5"/>
      </a:hlink>
      <a:folHlink>
        <a:srgbClr val="696397"/>
      </a:folHlink>
    </a:clrScheme>
    <a:fontScheme name="Office Classic 2">
      <a:maj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bwMode="auto">
        <a:solidFill>
          <a:srgbClr val="AC0000"/>
        </a:solidFill>
        <a:ln>
          <a:solidFill>
            <a:schemeClr val="accent1"/>
          </a:solidFill>
        </a:ln>
        <a:effectLs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Arial" charset="0"/>
          </a:defRPr>
        </a:defPPr>
      </a:lstStyle>
    </a:spDef>
    <a:lnDef>
      <a:spPr bwMode="auto">
        <a:noFill/>
        <a:ln w="9525" cap="flat" cmpd="sng" algn="ctr">
          <a:solidFill>
            <a:srgbClr val="AC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marL="0" marR="0" indent="0" algn="l" defTabSz="914400" rtl="0" eaLnBrk="1" fontAlgn="base" latinLnBrk="0" hangingPunct="1">
          <a:lnSpc>
            <a:spcPct val="100000"/>
          </a:lnSpc>
          <a:spcBef>
            <a:spcPct val="0"/>
          </a:spcBef>
          <a:spcAft>
            <a:spcPct val="0"/>
          </a:spcAft>
          <a:buClrTx/>
          <a:buSzTx/>
          <a:buFontTx/>
          <a:buNone/>
          <a:tabLst/>
          <a:defRPr sz="1100" b="0" i="0" u="none" strike="noStrike" kern="1200" baseline="0" dirty="0" smtClean="0">
            <a:solidFill>
              <a:schemeClr val="tx1"/>
            </a:solidFill>
            <a:latin typeface="Arial" charset="0"/>
            <a:ea typeface="+mn-ea"/>
            <a:cs typeface="+mn-cs"/>
          </a:defRPr>
        </a:defPPr>
      </a:lstStyle>
    </a:txDef>
  </a:objectDefaults>
  <a:extraClrSchemeLst>
    <a:extraClrScheme>
      <a:clrScheme name="2011 Mar Meeting - PPT Template 1">
        <a:dk1>
          <a:srgbClr val="323232"/>
        </a:dk1>
        <a:lt1>
          <a:srgbClr val="FFFFFF"/>
        </a:lt1>
        <a:dk2>
          <a:srgbClr val="FFFFFF"/>
        </a:dk2>
        <a:lt2>
          <a:srgbClr val="969696"/>
        </a:lt2>
        <a:accent1>
          <a:srgbClr val="AC0000"/>
        </a:accent1>
        <a:accent2>
          <a:srgbClr val="CC3300"/>
        </a:accent2>
        <a:accent3>
          <a:srgbClr val="FFFFFF"/>
        </a:accent3>
        <a:accent4>
          <a:srgbClr val="292929"/>
        </a:accent4>
        <a:accent5>
          <a:srgbClr val="D2AAAA"/>
        </a:accent5>
        <a:accent6>
          <a:srgbClr val="B92D00"/>
        </a:accent6>
        <a:hlink>
          <a:srgbClr val="FF00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On-screen Show (4:3)</PresentationFormat>
  <Slides>27</Slides>
  <ScaleCrop>false</ScaleCrop>
  <HeadingPairs>
    <vt:vector size="4" baseType="variant">
      <vt:variant>
        <vt:lpstr>Theme</vt:lpstr>
      </vt:variant>
      <vt:variant>
        <vt:i4>2</vt:i4>
      </vt:variant>
      <vt:variant>
        <vt:lpstr>Slide Titles</vt:lpstr>
      </vt:variant>
      <vt:variant>
        <vt:i4>27</vt:i4>
      </vt:variant>
    </vt:vector>
  </HeadingPair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1601-01-01T00:00:00.0000000Z</cp:lastPrinted>
  <dcterms:created xsi:type="dcterms:W3CDTF">1601-01-01T00:00:00.0000000Z</dcterms:created>
  <dcterms:modified xsi:type="dcterms:W3CDTF">1601-01-01T00:00:00.0000000Z</dcterms:modified>
</cp:coreProperties>
</file>