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15"/>
  </p:notesMasterIdLst>
  <p:handoutMasterIdLst>
    <p:handoutMasterId r:id="rId16"/>
  </p:handoutMasterIdLst>
  <p:sldIdLst>
    <p:sldId id="288" r:id="rId3"/>
    <p:sldId id="289" r:id="rId4"/>
    <p:sldId id="261" r:id="rId5"/>
    <p:sldId id="287" r:id="rId6"/>
    <p:sldId id="286" r:id="rId7"/>
    <p:sldId id="262" r:id="rId8"/>
    <p:sldId id="291" r:id="rId9"/>
    <p:sldId id="263" r:id="rId10"/>
    <p:sldId id="285" r:id="rId11"/>
    <p:sldId id="275" r:id="rId12"/>
    <p:sldId id="277" r:id="rId13"/>
    <p:sldId id="290" r:id="rId14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8"/>
    <a:srgbClr val="626262"/>
    <a:srgbClr val="D63E30"/>
    <a:srgbClr val="3F85F4"/>
    <a:srgbClr val="0E2F40"/>
    <a:srgbClr val="313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5" autoAdjust="0"/>
    <p:restoredTop sz="93852" autoAdjust="0"/>
  </p:normalViewPr>
  <p:slideViewPr>
    <p:cSldViewPr>
      <p:cViewPr>
        <p:scale>
          <a:sx n="70" d="100"/>
          <a:sy n="70" d="100"/>
        </p:scale>
        <p:origin x="-570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3683F-F37E-489E-B6FA-ADB116E10F3E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50590-3ABA-47CF-B58D-43EAF0A9748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221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E5EA1-A596-4249-84C8-B128C1BD34A6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6B3DC-518A-4C64-AE5C-CF8B137F119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963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12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origin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debate: </a:t>
            </a:r>
            <a:r>
              <a:rPr lang="es-ES" dirty="0" err="1" smtClean="0"/>
              <a:t>political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disatisfaction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competition</a:t>
            </a:r>
            <a:r>
              <a:rPr lang="es-ES" baseline="0" dirty="0" smtClean="0"/>
              <a:t> rules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818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3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162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340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9733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806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737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6559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336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9716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6B3DC-518A-4C64-AE5C-CF8B137F119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39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ículo si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6 Rectángulo"/>
          <p:cNvSpPr/>
          <p:nvPr userDrawn="1"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8" name="8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9" name="9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0" name="10 Imagen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1" name="12 CuadroTexto"/>
          <p:cNvSpPr txBox="1"/>
          <p:nvPr userDrawn="1"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Buscar en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13 Elipse"/>
          <p:cNvSpPr/>
          <p:nvPr userDrawn="1"/>
        </p:nvSpPr>
        <p:spPr>
          <a:xfrm>
            <a:off x="8064000" y="5778000"/>
            <a:ext cx="720000" cy="720000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2" descr="C:\Users\Enrique\Desktop\ic_toc_white_48dp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5958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47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ículo co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-36000" y="684000"/>
            <a:ext cx="9216000" cy="1836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700000"/>
            <a:ext cx="8784000" cy="379800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000" y="1728000"/>
            <a:ext cx="8784000" cy="720000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6" name="13 Elipse"/>
          <p:cNvSpPr/>
          <p:nvPr userDrawn="1"/>
        </p:nvSpPr>
        <p:spPr>
          <a:xfrm>
            <a:off x="8064000" y="5778000"/>
            <a:ext cx="720000" cy="720000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C:\Users\Enrique\Desktop\ic_toc_white_48dp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5958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25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">
    <p:bg>
      <p:bgPr>
        <a:gradFill>
          <a:gsLst>
            <a:gs pos="0">
              <a:srgbClr val="313131"/>
            </a:gs>
            <a:gs pos="50000">
              <a:srgbClr val="626262"/>
            </a:gs>
            <a:gs pos="100000">
              <a:srgbClr val="31313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-36000" y="828000"/>
            <a:ext cx="9216000" cy="4698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0000" y="6246000"/>
            <a:ext cx="8784000" cy="432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000" y="5814000"/>
            <a:ext cx="8784000" cy="43200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389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 (Brussels)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3780000"/>
            <a:ext cx="9144000" cy="1440000"/>
            <a:chOff x="0" y="3978000"/>
            <a:chExt cx="9144000" cy="1440000"/>
          </a:xfrm>
        </p:grpSpPr>
        <p:sp>
          <p:nvSpPr>
            <p:cNvPr id="5" name="Background"/>
            <p:cNvSpPr/>
            <p:nvPr userDrawn="1"/>
          </p:nvSpPr>
          <p:spPr>
            <a:xfrm>
              <a:off x="0" y="3978000"/>
              <a:ext cx="9144000" cy="1440000"/>
            </a:xfrm>
            <a:prstGeom prst="rect">
              <a:avLst/>
            </a:prstGeom>
            <a:solidFill>
              <a:srgbClr val="05312C">
                <a:alpha val="8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pic>
          <p:nvPicPr>
            <p:cNvPr id="6" name="GARRIGUES" descr="Logo (Blanco_SinFondo)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00" y="4474800"/>
              <a:ext cx="3603815" cy="450000"/>
            </a:xfrm>
            <a:prstGeom prst="rect">
              <a:avLst/>
            </a:prstGeom>
          </p:spPr>
        </p:pic>
        <p:sp>
          <p:nvSpPr>
            <p:cNvPr id="7" name="Text Box 1"/>
            <p:cNvSpPr txBox="1"/>
            <p:nvPr userDrawn="1"/>
          </p:nvSpPr>
          <p:spPr>
            <a:xfrm>
              <a:off x="5086800" y="4158000"/>
              <a:ext cx="3600000" cy="1080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s-ES_tradnl" sz="1400" b="0" i="1" dirty="0" smtClean="0">
                  <a:solidFill>
                    <a:srgbClr val="FFFFFF"/>
                  </a:solidFill>
                  <a:latin typeface="+mn-lt"/>
                  <a:cs typeface="Gill Sans Light"/>
                </a:rPr>
                <a:t>Av. d'Auderghem, 22-28 – 1040 Bruxelles</a:t>
              </a:r>
            </a:p>
            <a:p>
              <a:pPr algn="ctr"/>
              <a:r>
                <a:rPr lang="es-ES_tradnl" sz="1200" b="0" i="1" dirty="0" smtClean="0">
                  <a:solidFill>
                    <a:srgbClr val="FFFFFF"/>
                  </a:solidFill>
                  <a:latin typeface="+mn-lt"/>
                  <a:cs typeface="Gill Sans Light"/>
                </a:rPr>
                <a:t>Tel. +32 2 545 37 00</a:t>
              </a:r>
            </a:p>
            <a:p>
              <a:pPr algn="ctr">
                <a:spcAft>
                  <a:spcPts val="300"/>
                </a:spcAft>
              </a:pPr>
              <a:r>
                <a:rPr lang="es-ES_tradnl" sz="1200" b="0" i="1" dirty="0" smtClean="0">
                  <a:solidFill>
                    <a:srgbClr val="FFFFFF"/>
                  </a:solidFill>
                  <a:latin typeface="+mn-lt"/>
                  <a:cs typeface="Gill Sans Light"/>
                </a:rPr>
                <a:t>Fax +32 2 545 37 99</a:t>
              </a:r>
            </a:p>
            <a:p>
              <a:pPr algn="ctr"/>
              <a:r>
                <a:rPr lang="es-ES_tradnl" sz="1800" b="1" i="1" kern="1200" spc="100" baseline="0" dirty="0" smtClean="0">
                  <a:solidFill>
                    <a:srgbClr val="FFFFFF"/>
                  </a:solidFill>
                  <a:latin typeface="+mn-lt"/>
                  <a:cs typeface="Gill Sans"/>
                </a:rPr>
                <a:t>www.garrigues.com</a:t>
              </a:r>
              <a:endParaRPr lang="es-ES_tradnl" sz="1800" b="1" i="1" kern="1200" spc="100" baseline="0" dirty="0">
                <a:solidFill>
                  <a:srgbClr val="FFFFFF"/>
                </a:solidFill>
                <a:latin typeface="+mn-lt"/>
                <a:cs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7636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nicio de búsque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 userDrawn="1"/>
        </p:nvSpPr>
        <p:spPr>
          <a:xfrm>
            <a:off x="457200" y="2880000"/>
            <a:ext cx="8229600" cy="1080000"/>
          </a:xfrm>
          <a:prstGeom prst="roundRect">
            <a:avLst>
              <a:gd name="adj" fmla="val 385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3060000"/>
            <a:ext cx="720000" cy="720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37200" y="3060000"/>
            <a:ext cx="6069600" cy="72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360000"/>
            <a:ext cx="720000" cy="720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01" y="1620000"/>
            <a:ext cx="519759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1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úsqueda de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 userDrawn="1"/>
        </p:nvSpPr>
        <p:spPr>
          <a:xfrm>
            <a:off x="457200" y="180000"/>
            <a:ext cx="8229600" cy="1800000"/>
          </a:xfrm>
          <a:prstGeom prst="roundRect">
            <a:avLst>
              <a:gd name="adj" fmla="val 259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360000"/>
            <a:ext cx="720000" cy="720000"/>
          </a:xfrm>
          <a:prstGeom prst="rect">
            <a:avLst/>
          </a:prstGeom>
        </p:spPr>
      </p:pic>
      <p:pic>
        <p:nvPicPr>
          <p:cNvPr id="5" name="5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360000"/>
            <a:ext cx="720000" cy="720000"/>
          </a:xfrm>
          <a:prstGeom prst="rect">
            <a:avLst/>
          </a:prstGeom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537200" y="360000"/>
            <a:ext cx="6069600" cy="72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37200" y="1260000"/>
            <a:ext cx="7869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 userDrawn="1"/>
        </p:nvSpPr>
        <p:spPr>
          <a:xfrm>
            <a:off x="637200" y="1332000"/>
            <a:ext cx="1116000" cy="540000"/>
          </a:xfrm>
          <a:prstGeom prst="rect">
            <a:avLst/>
          </a:prstGeom>
          <a:noFill/>
        </p:spPr>
        <p:txBody>
          <a:bodyPr wrap="square" lIns="252000" rIns="252000" rtlCol="0" anchor="ctr" anchorCtr="1">
            <a:no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WEB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1753200" y="1332000"/>
            <a:ext cx="1548000" cy="540000"/>
          </a:xfrm>
          <a:prstGeom prst="rect">
            <a:avLst/>
          </a:prstGeom>
          <a:noFill/>
        </p:spPr>
        <p:txBody>
          <a:bodyPr wrap="square" lIns="252000" rIns="252000" rtlCol="0" anchor="ctr" anchorCtr="1">
            <a:noAutofit/>
          </a:bodyPr>
          <a:lstStyle/>
          <a:p>
            <a:r>
              <a:rPr lang="es-ES" sz="2400" b="1" dirty="0" smtClean="0">
                <a:solidFill>
                  <a:srgbClr val="009688"/>
                </a:solidFill>
              </a:rPr>
              <a:t>IMAGES</a:t>
            </a:r>
            <a:endParaRPr lang="es-ES" b="1" dirty="0">
              <a:solidFill>
                <a:srgbClr val="009688"/>
              </a:solidFill>
            </a:endParaRPr>
          </a:p>
        </p:txBody>
      </p:sp>
      <p:sp>
        <p:nvSpPr>
          <p:cNvPr id="11" name="CuadroTexto 10"/>
          <p:cNvSpPr txBox="1"/>
          <p:nvPr userDrawn="1"/>
        </p:nvSpPr>
        <p:spPr>
          <a:xfrm>
            <a:off x="5893200" y="1332000"/>
            <a:ext cx="1872000" cy="540000"/>
          </a:xfrm>
          <a:prstGeom prst="rect">
            <a:avLst/>
          </a:prstGeom>
          <a:noFill/>
        </p:spPr>
        <p:txBody>
          <a:bodyPr wrap="square" lIns="252000" rIns="252000" rtlCol="0" anchor="ctr" anchorCtr="1">
            <a:no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SHOPPING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3301200" y="1332000"/>
            <a:ext cx="1296000" cy="540000"/>
          </a:xfrm>
          <a:prstGeom prst="rect">
            <a:avLst/>
          </a:prstGeom>
          <a:noFill/>
        </p:spPr>
        <p:txBody>
          <a:bodyPr wrap="square" lIns="252000" rIns="252000" rtlCol="0" anchor="ctr" anchorCtr="1">
            <a:no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NEWS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uadroTexto 12"/>
          <p:cNvSpPr txBox="1"/>
          <p:nvPr userDrawn="1"/>
        </p:nvSpPr>
        <p:spPr>
          <a:xfrm>
            <a:off x="4597200" y="1332000"/>
            <a:ext cx="1296000" cy="540000"/>
          </a:xfrm>
          <a:prstGeom prst="rect">
            <a:avLst/>
          </a:prstGeom>
          <a:noFill/>
        </p:spPr>
        <p:txBody>
          <a:bodyPr wrap="square" lIns="252000" rIns="252000" rtlCol="0" anchor="ctr" anchorCtr="1">
            <a:noAutofit/>
          </a:bodyPr>
          <a:lstStyle/>
          <a:p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</a:rPr>
              <a:t>MAPS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ángulo 15"/>
          <p:cNvSpPr/>
          <p:nvPr userDrawn="1"/>
        </p:nvSpPr>
        <p:spPr>
          <a:xfrm>
            <a:off x="1753200" y="1908000"/>
            <a:ext cx="1548000" cy="72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Marcador de posición de imagen 17"/>
          <p:cNvSpPr>
            <a:spLocks noGrp="1"/>
          </p:cNvSpPr>
          <p:nvPr>
            <p:ph type="pic" sz="quarter" idx="10"/>
          </p:nvPr>
        </p:nvSpPr>
        <p:spPr>
          <a:xfrm>
            <a:off x="457200" y="2241544"/>
            <a:ext cx="2707200" cy="2016000"/>
          </a:xfrm>
        </p:spPr>
        <p:txBody>
          <a:bodyPr/>
          <a:lstStyle/>
          <a:p>
            <a:endParaRPr lang="es-ES"/>
          </a:p>
        </p:txBody>
      </p:sp>
      <p:sp>
        <p:nvSpPr>
          <p:cNvPr id="19" name="Marcador de posición de imagen 17"/>
          <p:cNvSpPr>
            <a:spLocks noGrp="1"/>
          </p:cNvSpPr>
          <p:nvPr>
            <p:ph type="pic" sz="quarter" idx="11"/>
          </p:nvPr>
        </p:nvSpPr>
        <p:spPr>
          <a:xfrm>
            <a:off x="457200" y="4311544"/>
            <a:ext cx="2707200" cy="20160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20" name="Marcador de posición de imagen 17"/>
          <p:cNvSpPr>
            <a:spLocks noGrp="1"/>
          </p:cNvSpPr>
          <p:nvPr>
            <p:ph type="pic" sz="quarter" idx="12"/>
          </p:nvPr>
        </p:nvSpPr>
        <p:spPr>
          <a:xfrm>
            <a:off x="457200" y="6381544"/>
            <a:ext cx="2707200" cy="1944000"/>
          </a:xfrm>
        </p:spPr>
        <p:txBody>
          <a:bodyPr/>
          <a:lstStyle/>
          <a:p>
            <a:endParaRPr lang="es-ES"/>
          </a:p>
        </p:txBody>
      </p:sp>
      <p:sp>
        <p:nvSpPr>
          <p:cNvPr id="21" name="Marcador de posición de imagen 17"/>
          <p:cNvSpPr>
            <a:spLocks noGrp="1"/>
          </p:cNvSpPr>
          <p:nvPr>
            <p:ph type="pic" sz="quarter" idx="13"/>
          </p:nvPr>
        </p:nvSpPr>
        <p:spPr>
          <a:xfrm>
            <a:off x="3218400" y="2241544"/>
            <a:ext cx="2707200" cy="2016000"/>
          </a:xfrm>
        </p:spPr>
        <p:txBody>
          <a:bodyPr/>
          <a:lstStyle/>
          <a:p>
            <a:endParaRPr lang="es-ES"/>
          </a:p>
        </p:txBody>
      </p:sp>
      <p:sp>
        <p:nvSpPr>
          <p:cNvPr id="22" name="Marcador de posición de imagen 17"/>
          <p:cNvSpPr>
            <a:spLocks noGrp="1"/>
          </p:cNvSpPr>
          <p:nvPr>
            <p:ph type="pic" sz="quarter" idx="14"/>
          </p:nvPr>
        </p:nvSpPr>
        <p:spPr>
          <a:xfrm>
            <a:off x="5979600" y="2241544"/>
            <a:ext cx="2707200" cy="2016000"/>
          </a:xfrm>
        </p:spPr>
        <p:txBody>
          <a:bodyPr/>
          <a:lstStyle/>
          <a:p>
            <a:endParaRPr lang="es-ES"/>
          </a:p>
        </p:txBody>
      </p:sp>
      <p:sp>
        <p:nvSpPr>
          <p:cNvPr id="23" name="Marcador de posición de imagen 17"/>
          <p:cNvSpPr>
            <a:spLocks noGrp="1"/>
          </p:cNvSpPr>
          <p:nvPr>
            <p:ph type="pic" sz="quarter" idx="15"/>
          </p:nvPr>
        </p:nvSpPr>
        <p:spPr>
          <a:xfrm>
            <a:off x="3218400" y="4311544"/>
            <a:ext cx="2707200" cy="2016000"/>
          </a:xfrm>
        </p:spPr>
        <p:txBody>
          <a:bodyPr/>
          <a:lstStyle/>
          <a:p>
            <a:endParaRPr lang="es-ES"/>
          </a:p>
        </p:txBody>
      </p:sp>
      <p:sp>
        <p:nvSpPr>
          <p:cNvPr id="24" name="Marcador de posición de imagen 17"/>
          <p:cNvSpPr>
            <a:spLocks noGrp="1"/>
          </p:cNvSpPr>
          <p:nvPr>
            <p:ph type="pic" sz="quarter" idx="16"/>
          </p:nvPr>
        </p:nvSpPr>
        <p:spPr>
          <a:xfrm>
            <a:off x="5979600" y="4311544"/>
            <a:ext cx="2707200" cy="2016000"/>
          </a:xfrm>
        </p:spPr>
        <p:txBody>
          <a:bodyPr/>
          <a:lstStyle/>
          <a:p>
            <a:endParaRPr lang="es-ES"/>
          </a:p>
        </p:txBody>
      </p:sp>
      <p:sp>
        <p:nvSpPr>
          <p:cNvPr id="25" name="Marcador de posición de imagen 17"/>
          <p:cNvSpPr>
            <a:spLocks noGrp="1"/>
          </p:cNvSpPr>
          <p:nvPr>
            <p:ph type="pic" sz="quarter" idx="17"/>
          </p:nvPr>
        </p:nvSpPr>
        <p:spPr>
          <a:xfrm>
            <a:off x="3218400" y="6381544"/>
            <a:ext cx="2707200" cy="1944000"/>
          </a:xfrm>
        </p:spPr>
        <p:txBody>
          <a:bodyPr/>
          <a:lstStyle/>
          <a:p>
            <a:endParaRPr lang="es-ES"/>
          </a:p>
        </p:txBody>
      </p:sp>
      <p:sp>
        <p:nvSpPr>
          <p:cNvPr id="26" name="Marcador de posición de imagen 17"/>
          <p:cNvSpPr>
            <a:spLocks noGrp="1"/>
          </p:cNvSpPr>
          <p:nvPr>
            <p:ph type="pic" sz="quarter" idx="18"/>
          </p:nvPr>
        </p:nvSpPr>
        <p:spPr>
          <a:xfrm>
            <a:off x="5979600" y="6381544"/>
            <a:ext cx="2707200" cy="1944000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5677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ror en los result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360000"/>
            <a:ext cx="720000" cy="72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91" y="504000"/>
            <a:ext cx="2988619" cy="414000"/>
          </a:xfrm>
          <a:prstGeom prst="rect">
            <a:avLst/>
          </a:prstGeom>
        </p:spPr>
      </p:pic>
      <p:sp>
        <p:nvSpPr>
          <p:cNvPr id="4" name="1 Rectángulo redondeado"/>
          <p:cNvSpPr/>
          <p:nvPr userDrawn="1"/>
        </p:nvSpPr>
        <p:spPr>
          <a:xfrm>
            <a:off x="436123" y="2880000"/>
            <a:ext cx="8229600" cy="3146400"/>
          </a:xfrm>
          <a:prstGeom prst="roundRect">
            <a:avLst>
              <a:gd name="adj" fmla="val 1435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2 Rectángulo redondeado"/>
          <p:cNvSpPr/>
          <p:nvPr userDrawn="1"/>
        </p:nvSpPr>
        <p:spPr>
          <a:xfrm>
            <a:off x="457200" y="1440000"/>
            <a:ext cx="8229600" cy="1080000"/>
          </a:xfrm>
          <a:prstGeom prst="roundRect">
            <a:avLst>
              <a:gd name="adj" fmla="val 385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3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1620000"/>
            <a:ext cx="720000" cy="720000"/>
          </a:xfrm>
          <a:prstGeom prst="rect">
            <a:avLst/>
          </a:prstGeom>
        </p:spPr>
      </p:pic>
      <p:pic>
        <p:nvPicPr>
          <p:cNvPr id="7" name="5 Imagen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1620000"/>
            <a:ext cx="720000" cy="720000"/>
          </a:xfrm>
          <a:prstGeom prst="rect">
            <a:avLst/>
          </a:prstGeom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537200" y="1620000"/>
            <a:ext cx="6069600" cy="72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>
          <a:xfrm>
            <a:off x="637200" y="3060000"/>
            <a:ext cx="7869600" cy="278640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362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" y="360000"/>
            <a:ext cx="720000" cy="72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91" y="504000"/>
            <a:ext cx="29886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2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rtículo co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-36000" y="684000"/>
            <a:ext cx="9216000" cy="1836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700000"/>
            <a:ext cx="8784000" cy="379800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000" y="1728000"/>
            <a:ext cx="8784000" cy="720000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6" name="13 Elipse"/>
          <p:cNvSpPr/>
          <p:nvPr userDrawn="1"/>
        </p:nvSpPr>
        <p:spPr>
          <a:xfrm>
            <a:off x="8064000" y="5778000"/>
            <a:ext cx="720000" cy="720000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C:\Users\Enrique\Desktop\ic_toc_white_48dp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000" y="595800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39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"/>
          <p:cNvGrpSpPr/>
          <p:nvPr userDrawn="1"/>
        </p:nvGrpSpPr>
        <p:grpSpPr>
          <a:xfrm>
            <a:off x="0" y="900000"/>
            <a:ext cx="9144000" cy="2700000"/>
            <a:chOff x="0" y="1260000"/>
            <a:chExt cx="9144000" cy="2700000"/>
          </a:xfrm>
        </p:grpSpPr>
        <p:sp>
          <p:nvSpPr>
            <p:cNvPr id="3" name="Background"/>
            <p:cNvSpPr/>
            <p:nvPr userDrawn="1"/>
          </p:nvSpPr>
          <p:spPr>
            <a:xfrm>
              <a:off x="0" y="1260000"/>
              <a:ext cx="9144000" cy="2700000"/>
            </a:xfrm>
            <a:prstGeom prst="rect">
              <a:avLst/>
            </a:prstGeom>
            <a:solidFill>
              <a:srgbClr val="05312C">
                <a:alpha val="8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pic>
          <p:nvPicPr>
            <p:cNvPr id="4" name="GARRIGUES" descr="Logo (Blanco_SinFondo)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4000" y="3348000"/>
              <a:ext cx="2880000" cy="35962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80000"/>
            <a:ext cx="8229600" cy="2340000"/>
          </a:xfrm>
        </p:spPr>
        <p:txBody>
          <a:bodyPr tIns="0" bIns="0" anchor="t" anchorCtr="0">
            <a:noAutofit/>
          </a:bodyPr>
          <a:lstStyle>
            <a:lvl1pPr algn="l"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97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80000" y="900000"/>
            <a:ext cx="8784000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80000" y="1800000"/>
            <a:ext cx="8784000" cy="469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57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57" r:id="rId3"/>
    <p:sldLayoutId id="2147483676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67" r:id="rId3"/>
    <p:sldLayoutId id="2147483672" r:id="rId4"/>
    <p:sldLayoutId id="2147483674" r:id="rId5"/>
    <p:sldLayoutId id="2147483675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hyperlink" Target="https://antitrustlair.files.wordpress.com/2013/01/antitrust-and-the-political-center.pdf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hyperlink" Target="http://chillingcompetition.com/2015/05/05/the-definitive-article-on-two-sided-markets-by-me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3600" b="0" dirty="0" err="1" smtClean="0">
                <a:latin typeface="+mn-lt"/>
                <a:cs typeface="Gill Sans Light"/>
              </a:rPr>
              <a:t>What</a:t>
            </a:r>
            <a:r>
              <a:rPr lang="es-ES" sz="3600" b="0" dirty="0" smtClean="0">
                <a:latin typeface="+mn-lt"/>
                <a:cs typeface="Gill Sans Light"/>
              </a:rPr>
              <a:t> </a:t>
            </a:r>
            <a:r>
              <a:rPr lang="es-ES" sz="3600" b="0" dirty="0" err="1" smtClean="0">
                <a:latin typeface="+mn-lt"/>
                <a:cs typeface="Gill Sans Light"/>
              </a:rPr>
              <a:t>is</a:t>
            </a:r>
            <a:r>
              <a:rPr lang="es-ES" sz="3600" b="0" dirty="0" smtClean="0">
                <a:latin typeface="+mn-lt"/>
                <a:cs typeface="Gill Sans Light"/>
              </a:rPr>
              <a:t> a </a:t>
            </a:r>
            <a:r>
              <a:rPr lang="es-ES" sz="3600" b="0" dirty="0" err="1" smtClean="0">
                <a:latin typeface="+mn-lt"/>
                <a:cs typeface="Gill Sans Light"/>
              </a:rPr>
              <a:t>Platform</a:t>
            </a:r>
            <a:r>
              <a:rPr lang="es-ES" sz="3600" b="0" dirty="0" smtClean="0">
                <a:latin typeface="+mn-lt"/>
                <a:cs typeface="Gill Sans Light"/>
              </a:rPr>
              <a:t> and </a:t>
            </a:r>
            <a:r>
              <a:rPr lang="es-ES" sz="3600" b="0" dirty="0" err="1" smtClean="0">
                <a:latin typeface="+mn-lt"/>
                <a:cs typeface="Gill Sans Light"/>
              </a:rPr>
              <a:t>should</a:t>
            </a:r>
            <a:r>
              <a:rPr lang="es-ES" sz="3600" b="0" dirty="0" smtClean="0">
                <a:latin typeface="+mn-lt"/>
                <a:cs typeface="Gill Sans Light"/>
              </a:rPr>
              <a:t> </a:t>
            </a:r>
            <a:r>
              <a:rPr lang="es-ES" sz="3600" b="0" dirty="0" err="1" smtClean="0">
                <a:latin typeface="+mn-lt"/>
                <a:cs typeface="Gill Sans Light"/>
              </a:rPr>
              <a:t>they</a:t>
            </a:r>
            <a:r>
              <a:rPr lang="es-ES" sz="3600" b="0" dirty="0" smtClean="0">
                <a:latin typeface="+mn-lt"/>
                <a:cs typeface="Gill Sans Light"/>
              </a:rPr>
              <a:t> be </a:t>
            </a:r>
            <a:r>
              <a:rPr lang="es-ES" sz="3600" b="0" dirty="0" err="1" smtClean="0">
                <a:latin typeface="+mn-lt"/>
                <a:cs typeface="Gill Sans Light"/>
              </a:rPr>
              <a:t>Regulated</a:t>
            </a:r>
            <a:r>
              <a:rPr lang="es-ES" sz="3600" b="0" dirty="0" smtClean="0">
                <a:latin typeface="+mn-lt"/>
                <a:cs typeface="Gill Sans Light"/>
              </a:rPr>
              <a:t>?</a:t>
            </a:r>
            <a:r>
              <a:rPr lang="es-ES" sz="1800" b="0" dirty="0">
                <a:latin typeface="+mn-lt"/>
                <a:cs typeface="Gill Sans Light"/>
              </a:rPr>
              <a:t/>
            </a:r>
            <a:br>
              <a:rPr lang="es-ES" sz="1800" b="0" dirty="0">
                <a:latin typeface="+mn-lt"/>
                <a:cs typeface="Gill Sans Light"/>
              </a:rPr>
            </a:br>
            <a:r>
              <a:rPr lang="es-ES" sz="1800" b="0" dirty="0" err="1" smtClean="0">
                <a:latin typeface="+mn-lt"/>
                <a:cs typeface="Gill Sans Light"/>
              </a:rPr>
              <a:t>November</a:t>
            </a:r>
            <a:r>
              <a:rPr lang="es-ES" sz="1800" b="0" dirty="0" smtClean="0">
                <a:latin typeface="+mn-lt"/>
                <a:cs typeface="Gill Sans Light"/>
              </a:rPr>
              <a:t> 17th, 2015</a:t>
            </a:r>
            <a:r>
              <a:rPr lang="en-GB" sz="2800" b="0" dirty="0" smtClean="0">
                <a:latin typeface="+mn-lt"/>
                <a:cs typeface="Gill Sans Light"/>
              </a:rPr>
              <a:t/>
            </a:r>
            <a:br>
              <a:rPr lang="en-GB" sz="2800" b="0" dirty="0" smtClean="0">
                <a:latin typeface="+mn-lt"/>
                <a:cs typeface="Gill Sans Light"/>
              </a:rPr>
            </a:br>
            <a:r>
              <a:rPr lang="en-GB" sz="2800" b="0" dirty="0" smtClean="0">
                <a:latin typeface="+mn-lt"/>
                <a:cs typeface="Gill Sans Light"/>
              </a:rPr>
              <a:t>                                                          </a:t>
            </a:r>
            <a:r>
              <a:rPr lang="en-GB" sz="2400" b="0" dirty="0" smtClean="0">
                <a:latin typeface="+mn-lt"/>
                <a:cs typeface="Gill Sans Light"/>
              </a:rPr>
              <a:t>Alfonso Lamadrid de </a:t>
            </a:r>
            <a:r>
              <a:rPr lang="en-GB" sz="2400" b="0" dirty="0" smtClean="0">
                <a:latin typeface="+mn-lt"/>
                <a:cs typeface="Gill Sans Light"/>
              </a:rPr>
              <a:t>Pablo</a:t>
            </a:r>
            <a:br>
              <a:rPr lang="en-GB" sz="2400" b="0" dirty="0" smtClean="0">
                <a:latin typeface="+mn-lt"/>
                <a:cs typeface="Gill Sans Light"/>
              </a:rPr>
            </a:br>
            <a:r>
              <a:rPr lang="en-GB" sz="2400" b="0" dirty="0" smtClean="0">
                <a:latin typeface="+mn-lt"/>
                <a:cs typeface="Gill Sans Light"/>
              </a:rPr>
              <a:t>alfonso.lamadrid@garrigues.com</a:t>
            </a:r>
            <a:r>
              <a:rPr lang="en-GB" sz="2400" b="0" dirty="0" smtClean="0">
                <a:solidFill>
                  <a:schemeClr val="tx1"/>
                </a:solidFill>
                <a:latin typeface="+mn-lt"/>
                <a:cs typeface="Gill Sans Light"/>
              </a:rPr>
              <a:t> </a:t>
            </a:r>
            <a:r>
              <a:rPr lang="en-GB" sz="1600" b="0" dirty="0" smtClean="0">
                <a:latin typeface="+mn-lt"/>
                <a:cs typeface="Gill Sans Light"/>
              </a:rPr>
              <a:t/>
            </a:r>
            <a:br>
              <a:rPr lang="en-GB" sz="1600" b="0" dirty="0" smtClean="0">
                <a:latin typeface="+mn-lt"/>
                <a:cs typeface="Gill Sans Light"/>
              </a:rPr>
            </a:br>
            <a:endParaRPr lang="en-GB" sz="1600" b="0" dirty="0">
              <a:latin typeface="+mn-l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32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11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2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3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4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pic>
        <p:nvPicPr>
          <p:cNvPr id="33" name="Picture Placeholder 32"/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48" b="37848"/>
          <a:stretch>
            <a:fillRect/>
          </a:stretch>
        </p:blipFill>
        <p:spPr>
          <a:xfrm>
            <a:off x="-72000" y="0"/>
            <a:ext cx="9216000" cy="1836000"/>
          </a:xfrm>
        </p:spPr>
      </p:pic>
      <p:sp>
        <p:nvSpPr>
          <p:cNvPr id="34" name="TextBox 33"/>
          <p:cNvSpPr txBox="1"/>
          <p:nvPr/>
        </p:nvSpPr>
        <p:spPr>
          <a:xfrm>
            <a:off x="0" y="692696"/>
            <a:ext cx="8367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The origin of the debate: political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dissatisfaction</a:t>
            </a:r>
          </a:p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with competition rules</a:t>
            </a:r>
            <a:endParaRPr lang="es-ES" sz="32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5" name="Content Placeholder 17"/>
          <p:cNvSpPr>
            <a:spLocks noGrp="1"/>
          </p:cNvSpPr>
          <p:nvPr>
            <p:ph idx="1"/>
          </p:nvPr>
        </p:nvSpPr>
        <p:spPr>
          <a:xfrm>
            <a:off x="56966" y="1844824"/>
            <a:ext cx="8907034" cy="5256584"/>
          </a:xfrm>
        </p:spPr>
        <p:txBody>
          <a:bodyPr numCol="2">
            <a:normAutofit fontScale="47500" lnSpcReduction="20000"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n-CA" sz="3400" dirty="0"/>
              <a:t>“</a:t>
            </a:r>
            <a:r>
              <a:rPr lang="en-CA" sz="3400" i="1" dirty="0"/>
              <a:t>We need a review of our competition law because the </a:t>
            </a:r>
            <a:r>
              <a:rPr lang="en-CA" sz="3400" b="1" i="1" dirty="0"/>
              <a:t>classical competition law is no longer adequate </a:t>
            </a:r>
            <a:r>
              <a:rPr lang="en-CA" sz="3400" i="1" dirty="0"/>
              <a:t>for what is taking place in society through digitalisation</a:t>
            </a:r>
            <a:r>
              <a:rPr lang="en-CA" sz="3400" dirty="0"/>
              <a:t>” (M. </a:t>
            </a:r>
            <a:r>
              <a:rPr lang="en-CA" sz="3400" dirty="0" err="1"/>
              <a:t>Machnig</a:t>
            </a:r>
            <a:r>
              <a:rPr lang="en-CA" sz="3400" dirty="0"/>
              <a:t>, German Sec. State at Econ. </a:t>
            </a:r>
            <a:r>
              <a:rPr lang="en-CA" sz="3400" dirty="0" smtClean="0"/>
              <a:t>Ministry, 2014)</a:t>
            </a:r>
            <a:endParaRPr lang="es-ES" sz="3400" dirty="0"/>
          </a:p>
          <a:p>
            <a:pPr marL="0" indent="0">
              <a:buNone/>
            </a:pPr>
            <a:endParaRPr lang="es-ES" sz="3400" dirty="0"/>
          </a:p>
          <a:p>
            <a:r>
              <a:rPr lang="en-CA" sz="3400" dirty="0"/>
              <a:t>Doubts as to whether “</a:t>
            </a:r>
            <a:r>
              <a:rPr lang="en-CA" sz="3400" i="1" dirty="0"/>
              <a:t>the </a:t>
            </a:r>
            <a:r>
              <a:rPr lang="en-CA" sz="3400" b="1" i="1" dirty="0"/>
              <a:t>regulatory framework, especially on antitrust</a:t>
            </a:r>
            <a:r>
              <a:rPr lang="en-CA" sz="3400" i="1" dirty="0"/>
              <a:t> allows us to respond to abuse of dominance</a:t>
            </a:r>
            <a:r>
              <a:rPr lang="en-CA" sz="3400" dirty="0"/>
              <a:t>” (Axel </a:t>
            </a:r>
            <a:r>
              <a:rPr lang="en-CA" sz="3400" dirty="0" err="1"/>
              <a:t>Lemaire</a:t>
            </a:r>
            <a:r>
              <a:rPr lang="en-CA" sz="3400" dirty="0"/>
              <a:t>, French minister for </a:t>
            </a:r>
            <a:r>
              <a:rPr lang="en-CA" sz="3400" dirty="0" smtClean="0"/>
              <a:t>Digital </a:t>
            </a:r>
            <a:r>
              <a:rPr lang="en-CA" sz="3400" dirty="0"/>
              <a:t>A</a:t>
            </a:r>
            <a:r>
              <a:rPr lang="en-CA" sz="3400" dirty="0" smtClean="0"/>
              <a:t>ffairs, 2014)</a:t>
            </a:r>
            <a:endParaRPr lang="es-ES" sz="3400" dirty="0"/>
          </a:p>
          <a:p>
            <a:pPr marL="0" indent="0">
              <a:buNone/>
            </a:pPr>
            <a:endParaRPr lang="es-ES" sz="3400" dirty="0"/>
          </a:p>
          <a:p>
            <a:r>
              <a:rPr lang="en-US" sz="3400" dirty="0"/>
              <a:t>"</a:t>
            </a:r>
            <a:r>
              <a:rPr lang="en-US" sz="3400" i="1" dirty="0"/>
              <a:t>We don't want to regulate the net…We want to </a:t>
            </a:r>
            <a:r>
              <a:rPr lang="en-US" sz="3400" b="1" i="1" dirty="0"/>
              <a:t>regulate a small number of Internet platforms</a:t>
            </a:r>
            <a:r>
              <a:rPr lang="en-US" sz="3400" i="1" dirty="0"/>
              <a:t> that today are blocking innovation from all of the other </a:t>
            </a:r>
            <a:r>
              <a:rPr lang="en-US" sz="3400" i="1" dirty="0" smtClean="0"/>
              <a:t>actors”</a:t>
            </a:r>
            <a:r>
              <a:rPr lang="en-US" sz="3400" dirty="0" smtClean="0"/>
              <a:t> </a:t>
            </a:r>
            <a:r>
              <a:rPr lang="en-US" sz="3400" dirty="0"/>
              <a:t>(French </a:t>
            </a:r>
            <a:r>
              <a:rPr lang="en-US" sz="3400" dirty="0" smtClean="0"/>
              <a:t>minister for Digital Affaires Fleur </a:t>
            </a:r>
            <a:r>
              <a:rPr lang="en-US" sz="3400" dirty="0" err="1" smtClean="0"/>
              <a:t>Pellerin</a:t>
            </a:r>
            <a:r>
              <a:rPr lang="en-US" sz="3400" dirty="0" smtClean="0"/>
              <a:t>, 2013)</a:t>
            </a:r>
            <a:endParaRPr lang="es-ES" sz="3400" dirty="0"/>
          </a:p>
          <a:p>
            <a:pPr marL="0" indent="0">
              <a:buNone/>
            </a:pPr>
            <a:endParaRPr lang="es-ES" sz="3400" dirty="0" smtClean="0"/>
          </a:p>
          <a:p>
            <a:pPr marL="0" indent="0">
              <a:buNone/>
            </a:pPr>
            <a:endParaRPr lang="es-ES" sz="3400" dirty="0" smtClean="0"/>
          </a:p>
          <a:p>
            <a:pPr marL="0" indent="0">
              <a:buNone/>
            </a:pPr>
            <a:endParaRPr lang="es-ES" sz="3400" dirty="0"/>
          </a:p>
          <a:p>
            <a:pPr marL="0" indent="0">
              <a:buNone/>
            </a:pPr>
            <a:endParaRPr lang="es-ES" sz="3400" dirty="0" smtClean="0"/>
          </a:p>
          <a:p>
            <a:pPr marL="0" indent="0">
              <a:buNone/>
            </a:pPr>
            <a:endParaRPr lang="es-ES" sz="3400" dirty="0" smtClean="0"/>
          </a:p>
          <a:p>
            <a:pPr marL="0" indent="0">
              <a:buNone/>
            </a:pPr>
            <a:endParaRPr lang="es-ES" sz="3400" dirty="0"/>
          </a:p>
          <a:p>
            <a:pPr marL="0" indent="0">
              <a:buNone/>
            </a:pPr>
            <a:endParaRPr lang="en-US" sz="3400" dirty="0" smtClean="0"/>
          </a:p>
          <a:p>
            <a:r>
              <a:rPr lang="en-US" sz="3400" dirty="0" smtClean="0"/>
              <a:t>“</a:t>
            </a:r>
            <a:r>
              <a:rPr lang="en-US" sz="3400" i="1" dirty="0"/>
              <a:t>We believe that the growing power of </a:t>
            </a:r>
            <a:r>
              <a:rPr lang="en-US" sz="3400" b="1" i="1" dirty="0"/>
              <a:t>some digital platforms</a:t>
            </a:r>
            <a:r>
              <a:rPr lang="en-US" sz="3400" i="1" dirty="0"/>
              <a:t> is a wider challenge that warrants a policy consultation with the aim of establishing an appropriate general regulatory framework for ‘essential digital platforms” </a:t>
            </a:r>
            <a:r>
              <a:rPr lang="en-US" sz="3400" dirty="0"/>
              <a:t>(French e</a:t>
            </a:r>
            <a:r>
              <a:rPr lang="en-US" sz="3400" dirty="0" smtClean="0"/>
              <a:t>conomic </a:t>
            </a:r>
            <a:r>
              <a:rPr lang="en-US" sz="3400" dirty="0"/>
              <a:t>minister Emmanuel Macron and German economic minister </a:t>
            </a:r>
            <a:r>
              <a:rPr lang="en-US" sz="3400" dirty="0" err="1"/>
              <a:t>Sigmar</a:t>
            </a:r>
            <a:r>
              <a:rPr lang="en-US" sz="3400" dirty="0"/>
              <a:t> </a:t>
            </a:r>
            <a:r>
              <a:rPr lang="en-US" sz="3400" dirty="0" smtClean="0"/>
              <a:t>Gabriel, 2015).</a:t>
            </a:r>
            <a:endParaRPr lang="es-ES" sz="3400" dirty="0"/>
          </a:p>
          <a:p>
            <a:pPr marL="0" indent="0">
              <a:buNone/>
            </a:pPr>
            <a:endParaRPr lang="es-ES" sz="3400" dirty="0"/>
          </a:p>
          <a:p>
            <a:r>
              <a:rPr lang="en-US" sz="3400" dirty="0"/>
              <a:t>DSM strategy “</a:t>
            </a:r>
            <a:r>
              <a:rPr lang="en-US" sz="3400" i="1" dirty="0"/>
              <a:t>the way they (´</a:t>
            </a:r>
            <a:r>
              <a:rPr lang="en-US" sz="3400" b="1" i="1" dirty="0"/>
              <a:t>some </a:t>
            </a:r>
            <a:r>
              <a:rPr lang="en-US" sz="3400" b="1" i="1" dirty="0" err="1"/>
              <a:t>platorms</a:t>
            </a:r>
            <a:r>
              <a:rPr lang="en-US" sz="3400" i="1" dirty="0"/>
              <a:t>´) </a:t>
            </a:r>
            <a:r>
              <a:rPr lang="en-US" sz="3400" b="1" i="1" dirty="0"/>
              <a:t>use their market power</a:t>
            </a:r>
            <a:r>
              <a:rPr lang="en-US" sz="3400" i="1" dirty="0"/>
              <a:t> raises a number of </a:t>
            </a:r>
            <a:r>
              <a:rPr lang="en-US" sz="3400" i="1" dirty="0" smtClean="0"/>
              <a:t>issues </a:t>
            </a:r>
            <a:r>
              <a:rPr lang="en-US" sz="3400" i="1" dirty="0" smtClean="0"/>
              <a:t>that </a:t>
            </a:r>
            <a:r>
              <a:rPr lang="en-US" sz="3400" i="1" dirty="0"/>
              <a:t>warrant </a:t>
            </a:r>
            <a:r>
              <a:rPr lang="en-US" sz="3400" b="1" i="1" dirty="0"/>
              <a:t>further analysis beyond the application of competition law in specific cases</a:t>
            </a:r>
            <a:r>
              <a:rPr lang="en-US" sz="3400" dirty="0"/>
              <a:t>”</a:t>
            </a:r>
            <a:endParaRPr lang="es-ES" sz="3400" dirty="0"/>
          </a:p>
          <a:p>
            <a:pPr marL="0" indent="0">
              <a:buNone/>
            </a:pPr>
            <a:endParaRPr lang="es-ES" sz="3400" dirty="0"/>
          </a:p>
          <a:p>
            <a:r>
              <a:rPr lang="en-CA" sz="3400" dirty="0"/>
              <a:t>Seemingly contrarian views of several MS (Letter to Tusk from GB, IR, SV, EST, PO, FL, CR, NL). </a:t>
            </a:r>
            <a:endParaRPr lang="es-ES" sz="3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51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552710"/>
            <a:ext cx="8784000" cy="3945290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sz="2200" dirty="0" smtClean="0"/>
              <a:t>EU </a:t>
            </a:r>
            <a:r>
              <a:rPr lang="en-CA" sz="2200" dirty="0"/>
              <a:t>DSM Strategy aimed at “</a:t>
            </a:r>
            <a:r>
              <a:rPr lang="en-CA" sz="2200" i="1" dirty="0"/>
              <a:t>tearing down regulatory walls</a:t>
            </a:r>
            <a:r>
              <a:rPr lang="en-CA" sz="2200" dirty="0"/>
              <a:t>” but, at the same </a:t>
            </a:r>
            <a:r>
              <a:rPr lang="en-CA" sz="2200" dirty="0" smtClean="0"/>
              <a:t>time….</a:t>
            </a:r>
          </a:p>
          <a:p>
            <a:pPr marL="0" indent="0">
              <a:buNone/>
            </a:pPr>
            <a:r>
              <a:rPr lang="en-CA" sz="2200" dirty="0" smtClean="0"/>
              <a:t>     C</a:t>
            </a:r>
            <a:r>
              <a:rPr lang="en-CA" sz="2200" dirty="0" smtClean="0"/>
              <a:t>onsultation </a:t>
            </a:r>
            <a:r>
              <a:rPr lang="en-CA" sz="2200" dirty="0"/>
              <a:t>on </a:t>
            </a:r>
            <a:r>
              <a:rPr lang="en-CA" sz="2200" dirty="0" smtClean="0"/>
              <a:t>platforms </a:t>
            </a:r>
            <a:r>
              <a:rPr lang="en-CA" sz="2200" dirty="0"/>
              <a:t>(aimed at erecting new </a:t>
            </a:r>
            <a:r>
              <a:rPr lang="en-CA" sz="2200" dirty="0" smtClean="0"/>
              <a:t>regulatory walls ?)</a:t>
            </a:r>
            <a:endParaRPr lang="es-ES" sz="2200" dirty="0"/>
          </a:p>
          <a:p>
            <a:pPr marL="457200" lvl="1" indent="0">
              <a:buNone/>
            </a:pPr>
            <a:endParaRPr lang="es-ES" sz="2200" dirty="0" smtClean="0"/>
          </a:p>
          <a:p>
            <a:r>
              <a:rPr lang="en-CA" sz="2200" dirty="0"/>
              <a:t>Consultation </a:t>
            </a:r>
            <a:r>
              <a:rPr lang="en-CA" sz="2200" dirty="0"/>
              <a:t>on </a:t>
            </a:r>
            <a:r>
              <a:rPr lang="en-CA" sz="2200" dirty="0" smtClean="0"/>
              <a:t>collaborative economy </a:t>
            </a:r>
            <a:r>
              <a:rPr lang="en-CA" sz="2200" dirty="0"/>
              <a:t>partly aimed at addressing regulatory asymmetry, but at the same </a:t>
            </a:r>
            <a:r>
              <a:rPr lang="en-CA" sz="2200" dirty="0" smtClean="0"/>
              <a:t>time…</a:t>
            </a:r>
            <a:endParaRPr lang="en-CA" sz="2200" dirty="0"/>
          </a:p>
          <a:p>
            <a:pPr marL="0" indent="0">
              <a:buNone/>
            </a:pPr>
            <a:r>
              <a:rPr lang="es-ES" sz="2200" dirty="0"/>
              <a:t> </a:t>
            </a:r>
            <a:r>
              <a:rPr lang="es-ES" sz="2200" dirty="0"/>
              <a:t> </a:t>
            </a:r>
            <a:r>
              <a:rPr lang="es-ES" sz="2200" dirty="0" smtClean="0"/>
              <a:t>   </a:t>
            </a:r>
            <a:r>
              <a:rPr lang="en-CA" sz="2200" dirty="0" smtClean="0"/>
              <a:t>Consultation </a:t>
            </a:r>
            <a:r>
              <a:rPr lang="en-CA" sz="2200" dirty="0"/>
              <a:t>on Platforms (aimed at creating </a:t>
            </a:r>
            <a:r>
              <a:rPr lang="en-CA" sz="2200" dirty="0" smtClean="0"/>
              <a:t>regulatory  asymmetry?)                                                                                            </a:t>
            </a:r>
          </a:p>
          <a:p>
            <a:pPr marL="0" lvl="0" indent="0" rtl="0">
              <a:buNone/>
            </a:pPr>
            <a:endParaRPr lang="es-ES" sz="3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The inconsistent context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 </a:t>
            </a:r>
            <a:r>
              <a:rPr 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the debate</a:t>
            </a:r>
            <a:endParaRPr lang="es-ES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2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7" b="38417"/>
          <a:stretch>
            <a:fillRect/>
          </a:stretch>
        </p:blipFill>
        <p:spPr/>
      </p:pic>
      <p:sp>
        <p:nvSpPr>
          <p:cNvPr id="16" name="TextBox 15"/>
          <p:cNvSpPr txBox="1"/>
          <p:nvPr/>
        </p:nvSpPr>
        <p:spPr>
          <a:xfrm>
            <a:off x="18920" y="1844824"/>
            <a:ext cx="72780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The inconsistencies of the debate</a:t>
            </a:r>
            <a:endParaRPr lang="en-US" sz="4000" b="1" dirty="0">
              <a:ln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smtClean="0"/>
              <a:t> a platform</a:t>
            </a:r>
            <a:r>
              <a:rPr lang="es-ES" dirty="0" smtClean="0"/>
              <a:t>?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306900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6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is a platform?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" r="404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r="5368"/>
          <a:stretch>
            <a:fillRect/>
          </a:stretch>
        </p:blipFill>
        <p:spPr bwMode="auto">
          <a:xfrm>
            <a:off x="3203848" y="2276872"/>
            <a:ext cx="27066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r="25165"/>
          <a:stretch>
            <a:fillRect/>
          </a:stretch>
        </p:blipFill>
        <p:spPr bwMode="auto">
          <a:xfrm>
            <a:off x="467544" y="4293096"/>
            <a:ext cx="2707200" cy="2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" b="171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" r="31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2348880"/>
            <a:ext cx="2855987" cy="165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49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700000"/>
            <a:ext cx="5040072" cy="39693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Law of the </a:t>
            </a:r>
            <a:r>
              <a:rPr lang="en-US" strike="sngStrike" dirty="0"/>
              <a:t>Horse</a:t>
            </a:r>
            <a:r>
              <a:rPr lang="en-US" dirty="0"/>
              <a:t> </a:t>
            </a:r>
            <a:r>
              <a:rPr lang="en-US" dirty="0" smtClean="0"/>
              <a:t>Platform</a:t>
            </a:r>
            <a:endParaRPr lang="es-ES" dirty="0"/>
          </a:p>
          <a:p>
            <a:r>
              <a:rPr lang="en-US" dirty="0" smtClean="0"/>
              <a:t>The </a:t>
            </a:r>
            <a:r>
              <a:rPr lang="en-US" dirty="0"/>
              <a:t>Blind Men and the </a:t>
            </a:r>
            <a:r>
              <a:rPr lang="en-US" strike="sngStrike" dirty="0"/>
              <a:t>Elephant</a:t>
            </a:r>
            <a:r>
              <a:rPr lang="en-US" dirty="0"/>
              <a:t> </a:t>
            </a:r>
            <a:r>
              <a:rPr lang="en-US" dirty="0" smtClean="0"/>
              <a:t>Platform</a:t>
            </a:r>
            <a:endParaRPr lang="es-ES" dirty="0"/>
          </a:p>
          <a:p>
            <a:r>
              <a:rPr lang="en-US" dirty="0" smtClean="0"/>
              <a:t>“</a:t>
            </a:r>
            <a:r>
              <a:rPr lang="en-US" i="1" dirty="0"/>
              <a:t>The blind are not good trail blazers</a:t>
            </a:r>
            <a:r>
              <a:rPr lang="en-US" dirty="0"/>
              <a:t>” (Easterbrook in…“</a:t>
            </a:r>
            <a:r>
              <a:rPr lang="en-US" i="1" dirty="0"/>
              <a:t>The Law of the Horse</a:t>
            </a:r>
            <a:r>
              <a:rPr lang="en-US" dirty="0" smtClean="0"/>
              <a:t>”)</a:t>
            </a:r>
          </a:p>
          <a:p>
            <a:pPr lvl="0"/>
            <a:r>
              <a:rPr lang="en-US" sz="3000" dirty="0">
                <a:solidFill>
                  <a:prstClr val="black"/>
                </a:solidFill>
              </a:rPr>
              <a:t>A </a:t>
            </a:r>
            <a:r>
              <a:rPr lang="en-US" sz="3000" strike="sngStrike" dirty="0">
                <a:solidFill>
                  <a:prstClr val="black"/>
                </a:solidFill>
              </a:rPr>
              <a:t>Bull</a:t>
            </a:r>
            <a:r>
              <a:rPr lang="en-US" sz="3000" dirty="0">
                <a:solidFill>
                  <a:prstClr val="black"/>
                </a:solidFill>
              </a:rPr>
              <a:t> Regulator in a China Shop</a:t>
            </a:r>
            <a:endParaRPr lang="es-ES" sz="3000" dirty="0">
              <a:solidFill>
                <a:prstClr val="black"/>
              </a:solidFill>
            </a:endParaRPr>
          </a:p>
          <a:p>
            <a:endParaRPr lang="es-ES" dirty="0"/>
          </a:p>
          <a:p>
            <a:endParaRPr lang="es-ES" sz="3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2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26" b="36726"/>
          <a:stretch>
            <a:fillRect/>
          </a:stretch>
        </p:blipFill>
        <p:spPr>
          <a:xfrm>
            <a:off x="0" y="733015"/>
            <a:ext cx="9144000" cy="1836000"/>
          </a:xfrm>
        </p:spPr>
      </p:pic>
      <p:sp>
        <p:nvSpPr>
          <p:cNvPr id="18" name="TextBox 17"/>
          <p:cNvSpPr txBox="1"/>
          <p:nvPr/>
        </p:nvSpPr>
        <p:spPr>
          <a:xfrm>
            <a:off x="126624" y="1844824"/>
            <a:ext cx="6200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What</a:t>
            </a:r>
            <a:r>
              <a:rPr lang="es-ES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s-ES" sz="40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kind</a:t>
            </a:r>
            <a:r>
              <a:rPr lang="es-ES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of animal?</a:t>
            </a:r>
            <a:endParaRPr lang="es-ES" sz="4000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81" y="2885824"/>
            <a:ext cx="3188072" cy="25982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86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3060000"/>
            <a:ext cx="6383152" cy="720000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Should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change</a:t>
            </a:r>
            <a:r>
              <a:rPr lang="es-ES" dirty="0" smtClean="0"/>
              <a:t> </a:t>
            </a:r>
            <a:r>
              <a:rPr lang="es-ES" dirty="0" err="1" smtClean="0"/>
              <a:t>comp</a:t>
            </a:r>
            <a:r>
              <a:rPr lang="es-ES" dirty="0" smtClean="0"/>
              <a:t> </a:t>
            </a:r>
            <a:r>
              <a:rPr lang="es-ES" dirty="0" err="1" smtClean="0"/>
              <a:t>law</a:t>
            </a:r>
            <a:r>
              <a:rPr lang="es-ES" dirty="0" smtClean="0"/>
              <a:t>?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00" y="306900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9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168" y="5013176"/>
            <a:ext cx="1547664" cy="154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360000" y="1844824"/>
            <a:ext cx="7038169" cy="2370636"/>
          </a:xfrm>
          <a:prstGeom prst="wedgeRoundRectCallout">
            <a:avLst>
              <a:gd name="adj1" fmla="val 39078"/>
              <a:gd name="adj2" fmla="val 81159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+mj-ea"/>
              <a:cs typeface="+mj-cs"/>
            </a:endParaRPr>
          </a:p>
          <a:p>
            <a:pPr algn="ctr"/>
            <a:r>
              <a:rPr lang="en-US" sz="4000" dirty="0" smtClean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Ask not what you can </a:t>
            </a:r>
            <a:r>
              <a:rPr lang="en-US" sz="4000" dirty="0" smtClean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do to </a:t>
            </a:r>
            <a:r>
              <a:rPr lang="en-US" sz="4000" dirty="0" smtClean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competition law, but what competition law can do for you! </a:t>
            </a:r>
            <a:r>
              <a:rPr lang="en-US" sz="4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/>
            </a:r>
            <a:br>
              <a:rPr lang="en-US" sz="4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7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780928"/>
            <a:ext cx="8784000" cy="3888432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 smtClean="0"/>
              <a:t>Competition </a:t>
            </a:r>
            <a:r>
              <a:rPr lang="en-US" sz="2600" b="1" dirty="0"/>
              <a:t>law is a legal distillation of common sense principles infused with sound </a:t>
            </a:r>
            <a:r>
              <a:rPr lang="en-US" sz="2600" b="1" dirty="0" smtClean="0"/>
              <a:t>economics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/>
              <a:t>Ample </a:t>
            </a:r>
            <a:r>
              <a:rPr lang="en-US" sz="2600" dirty="0"/>
              <a:t>and flexible drafting of main provisions + nature as judge-made law + apparent complexity= </a:t>
            </a:r>
            <a:r>
              <a:rPr lang="en-US" sz="2600" b="1" dirty="0"/>
              <a:t>evolution in line with market realities and economics, free from inference of small politics </a:t>
            </a:r>
            <a:r>
              <a:rPr lang="en-US" sz="2600" dirty="0"/>
              <a:t>(see </a:t>
            </a:r>
            <a:r>
              <a:rPr lang="en-US" sz="2600" i="1" u="sng" dirty="0">
                <a:hlinkClick r:id="rId3"/>
              </a:rPr>
              <a:t>Antitrust and the Political Center</a:t>
            </a:r>
            <a:r>
              <a:rPr lang="en-US" sz="2600" dirty="0" smtClean="0"/>
              <a:t>)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b="1" dirty="0" smtClean="0"/>
              <a:t>Enjoys </a:t>
            </a:r>
            <a:r>
              <a:rPr lang="en-US" sz="2600" b="1" dirty="0"/>
              <a:t>privileged view of array of “platform”-related </a:t>
            </a:r>
            <a:r>
              <a:rPr lang="en-US" sz="2600" b="1" dirty="0" smtClean="0"/>
              <a:t>issues </a:t>
            </a:r>
            <a:r>
              <a:rPr lang="en-US" sz="2600" dirty="0" smtClean="0"/>
              <a:t>(often used to assess them)</a:t>
            </a:r>
            <a:r>
              <a:rPr lang="en-US" sz="2600" b="1" dirty="0" smtClean="0"/>
              <a:t> </a:t>
            </a:r>
          </a:p>
          <a:p>
            <a:pPr marL="0" indent="0">
              <a:buNone/>
            </a:pPr>
            <a:endParaRPr lang="en-US" sz="2600" b="1" dirty="0" smtClean="0"/>
          </a:p>
          <a:p>
            <a:pPr lvl="0"/>
            <a:r>
              <a:rPr lang="en-US" sz="2600" b="1" dirty="0"/>
              <a:t>Issues not discussed theoretically and in the abstract, but analyzed in specific cases in the light of evidence and market </a:t>
            </a:r>
            <a:r>
              <a:rPr lang="en-US" sz="2600" b="1" dirty="0"/>
              <a:t>realities</a:t>
            </a:r>
          </a:p>
          <a:p>
            <a:pPr marL="0" lvl="0" indent="0">
              <a:buNone/>
            </a:pPr>
            <a:endParaRPr lang="en-US" sz="2600" b="1" dirty="0"/>
          </a:p>
          <a:p>
            <a:pPr lvl="0"/>
            <a:r>
              <a:rPr lang="en-US" sz="2600" b="1" dirty="0"/>
              <a:t>Bottom-line: </a:t>
            </a:r>
            <a:r>
              <a:rPr lang="en-US" sz="2600" dirty="0" smtClean="0"/>
              <a:t>provides </a:t>
            </a:r>
            <a:r>
              <a:rPr lang="en-US" sz="2600" dirty="0"/>
              <a:t>us with objective, technical, balanced, evidence-based  </a:t>
            </a:r>
            <a:r>
              <a:rPr lang="en-US" sz="2600" dirty="0" smtClean="0"/>
              <a:t>non-dogmatic </a:t>
            </a:r>
            <a:r>
              <a:rPr lang="en-US" sz="2600" dirty="0"/>
              <a:t>experience with regard to the functioning and virtues/perils of online platforms.</a:t>
            </a:r>
            <a:endParaRPr lang="es-ES" sz="2600" dirty="0"/>
          </a:p>
          <a:p>
            <a:endParaRPr lang="en-US" b="1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1844824"/>
            <a:ext cx="8784000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WHY competition law can teach us</a:t>
            </a:r>
            <a:endParaRPr lang="es-ES" sz="4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2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6566" y="1916832"/>
            <a:ext cx="7668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</a:rPr>
              <a:t>WHY </a:t>
            </a:r>
            <a:r>
              <a:rPr lang="es-ES" sz="3600" b="1" dirty="0" err="1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s-ES" sz="3600" b="1" dirty="0" err="1" smtClean="0">
                <a:solidFill>
                  <a:schemeClr val="accent1">
                    <a:lumMod val="50000"/>
                  </a:schemeClr>
                </a:solidFill>
              </a:rPr>
              <a:t>ompetition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600" b="1" dirty="0" err="1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s-ES" sz="3600" b="1" dirty="0" err="1" smtClean="0">
                <a:solidFill>
                  <a:schemeClr val="accent1">
                    <a:lumMod val="50000"/>
                  </a:schemeClr>
                </a:solidFill>
              </a:rPr>
              <a:t>aw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</a:rPr>
              <a:t> can </a:t>
            </a:r>
            <a:r>
              <a:rPr lang="es-ES" sz="3600" b="1" dirty="0" err="1" smtClean="0">
                <a:solidFill>
                  <a:schemeClr val="accent1">
                    <a:lumMod val="50000"/>
                  </a:schemeClr>
                </a:solidFill>
              </a:rPr>
              <a:t>teach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600" b="1" dirty="0" err="1" smtClean="0">
                <a:solidFill>
                  <a:schemeClr val="accent1">
                    <a:lumMod val="50000"/>
                  </a:schemeClr>
                </a:solidFill>
              </a:rPr>
              <a:t>us</a:t>
            </a:r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000" y="1985547"/>
            <a:ext cx="6208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WHY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Competition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Law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can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teach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us</a:t>
            </a:r>
            <a:endParaRPr lang="es-E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4" b="35034"/>
          <a:stretch>
            <a:fillRect/>
          </a:stretch>
        </p:blipFill>
        <p:spPr>
          <a:xfrm>
            <a:off x="0" y="720000"/>
            <a:ext cx="9216000" cy="1836000"/>
          </a:xfrm>
        </p:spPr>
      </p:pic>
      <p:sp>
        <p:nvSpPr>
          <p:cNvPr id="25" name="TextBox 24"/>
          <p:cNvSpPr txBox="1"/>
          <p:nvPr/>
        </p:nvSpPr>
        <p:spPr>
          <a:xfrm>
            <a:off x="180000" y="1985547"/>
            <a:ext cx="696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WHY Competition Law can teach us</a:t>
            </a:r>
            <a:endParaRPr lang="es-ES" sz="3600" b="1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60" y="4005064"/>
            <a:ext cx="10795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40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570322"/>
            <a:ext cx="8784000" cy="445907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s-ES" sz="3800" dirty="0"/>
          </a:p>
          <a:p>
            <a:pPr marL="0" indent="0">
              <a:buNone/>
            </a:pPr>
            <a:r>
              <a:rPr lang="en-US" sz="4000" b="1" dirty="0"/>
              <a:t>1</a:t>
            </a:r>
            <a:r>
              <a:rPr lang="en-US" sz="4000" b="1" dirty="0" smtClean="0"/>
              <a:t>- Intervention/</a:t>
            </a:r>
            <a:r>
              <a:rPr lang="en-GB" sz="4000" b="1" dirty="0" smtClean="0"/>
              <a:t>Remedies should follow clearly identified concerns and be proportionate- </a:t>
            </a:r>
            <a:r>
              <a:rPr lang="en-GB" sz="4000" dirty="0" smtClean="0"/>
              <a:t>not to protect some competitors or achieve visions of how the market should work-</a:t>
            </a:r>
            <a:r>
              <a:rPr lang="en-US" sz="4000" dirty="0" smtClean="0"/>
              <a:t> Striving for perfection may make matters worse- When in doubt, don’t chill competition</a:t>
            </a:r>
          </a:p>
          <a:p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/>
              <a:t>2-Identification </a:t>
            </a:r>
            <a:r>
              <a:rPr lang="en-US" sz="4000" b="1" dirty="0"/>
              <a:t>of “platforms”/ two-sided markets: </a:t>
            </a:r>
            <a:r>
              <a:rPr lang="en-US" sz="4000" dirty="0"/>
              <a:t>Two-sidedness is a matter of degree, and is not exclusive to online settings</a:t>
            </a:r>
          </a:p>
          <a:p>
            <a:pPr marL="0" indent="0">
              <a:buNone/>
            </a:pPr>
            <a:endParaRPr lang="es-ES" sz="4000" dirty="0" smtClean="0"/>
          </a:p>
          <a:p>
            <a:pPr marL="0" indent="0">
              <a:buNone/>
            </a:pPr>
            <a:r>
              <a:rPr lang="en-US" sz="4000" b="1" dirty="0" smtClean="0"/>
              <a:t>3-What </a:t>
            </a:r>
            <a:r>
              <a:rPr lang="en-US" sz="4000" b="1" dirty="0"/>
              <a:t>matter are competitive constraints in markets, </a:t>
            </a:r>
            <a:r>
              <a:rPr lang="en-US" sz="4000" b="1" dirty="0" smtClean="0"/>
              <a:t>not the competing</a:t>
            </a:r>
            <a:r>
              <a:rPr lang="en-US" sz="4000" b="1" dirty="0" smtClean="0"/>
              <a:t> </a:t>
            </a:r>
            <a:r>
              <a:rPr lang="en-US" sz="4000" b="1" dirty="0"/>
              <a:t>business </a:t>
            </a:r>
            <a:r>
              <a:rPr lang="en-US" sz="4000" b="1" dirty="0" smtClean="0"/>
              <a:t>models  </a:t>
            </a:r>
            <a:r>
              <a:rPr lang="en-US" sz="4000" dirty="0" smtClean="0"/>
              <a:t>(online platforms might compete in same markets as non-platfor</a:t>
            </a:r>
            <a:r>
              <a:rPr lang="en-US" sz="4000" dirty="0" smtClean="0"/>
              <a:t>ms and</a:t>
            </a:r>
            <a:r>
              <a:rPr lang="en-US" sz="4000" dirty="0" smtClean="0"/>
              <a:t> offline platforms)</a:t>
            </a:r>
            <a:endParaRPr lang="en-US" sz="4000" b="1" dirty="0" smtClean="0"/>
          </a:p>
          <a:p>
            <a:pPr marL="0" indent="0">
              <a:buNone/>
            </a:pPr>
            <a:endParaRPr lang="es-ES" sz="4000" dirty="0"/>
          </a:p>
          <a:p>
            <a:pPr marL="0" indent="0">
              <a:buNone/>
            </a:pPr>
            <a:r>
              <a:rPr lang="en-US" sz="4000" b="1" dirty="0"/>
              <a:t>4</a:t>
            </a:r>
            <a:r>
              <a:rPr lang="en-US" sz="4000" b="1" dirty="0" smtClean="0"/>
              <a:t>-Appearances of market powe</a:t>
            </a:r>
            <a:r>
              <a:rPr lang="en-US" sz="4000" b="1" dirty="0" smtClean="0"/>
              <a:t>r in online settings sometimes not to be trusted </a:t>
            </a:r>
            <a:r>
              <a:rPr lang="en-US" sz="4000" dirty="0" smtClean="0"/>
              <a:t>(services </a:t>
            </a:r>
            <a:r>
              <a:rPr lang="en-US" sz="4000" dirty="0"/>
              <a:t>provided for free, differentiation, multi-homing, </a:t>
            </a:r>
            <a:r>
              <a:rPr lang="en-US" sz="4000" dirty="0" smtClean="0"/>
              <a:t>switching, entry</a:t>
            </a:r>
            <a:r>
              <a:rPr lang="en-US" sz="4000" dirty="0" smtClean="0"/>
              <a:t> </a:t>
            </a:r>
            <a:r>
              <a:rPr lang="en-US" sz="4000" dirty="0" smtClean="0"/>
              <a:t>interoperability, </a:t>
            </a:r>
            <a:r>
              <a:rPr lang="en-US" sz="4000" dirty="0" err="1" smtClean="0"/>
              <a:t>etc</a:t>
            </a:r>
            <a:r>
              <a:rPr lang="en-US" sz="4000" dirty="0" smtClean="0"/>
              <a:t>)</a:t>
            </a:r>
          </a:p>
          <a:p>
            <a:pPr marL="0" indent="0">
              <a:buNone/>
            </a:pPr>
            <a:endParaRPr lang="es-ES" sz="4000" dirty="0"/>
          </a:p>
          <a:p>
            <a:pPr marL="0" indent="0">
              <a:buNone/>
            </a:pPr>
            <a:r>
              <a:rPr lang="en-US" sz="4000" b="1" dirty="0" smtClean="0"/>
              <a:t>5-The </a:t>
            </a:r>
            <a:r>
              <a:rPr lang="en-US" sz="4000" b="1" dirty="0"/>
              <a:t>competitive reality of even “some platforms”- Assessment in the light of evidence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has </a:t>
            </a:r>
            <a:r>
              <a:rPr lang="en-US" sz="4000" b="1" dirty="0"/>
              <a:t>not confirmed fears </a:t>
            </a:r>
            <a:r>
              <a:rPr lang="en-US" sz="4000" dirty="0"/>
              <a:t>(e.g. </a:t>
            </a:r>
            <a:r>
              <a:rPr lang="en-US" sz="4000" i="1" dirty="0"/>
              <a:t>Google/DoubleClick, Microsoft/Skype</a:t>
            </a:r>
            <a:r>
              <a:rPr lang="en-US" sz="4000" dirty="0"/>
              <a:t>(?)</a:t>
            </a:r>
            <a:r>
              <a:rPr lang="en-US" sz="4000" i="1" dirty="0"/>
              <a:t>, Facebook/</a:t>
            </a:r>
            <a:r>
              <a:rPr lang="en-US" sz="4000" i="1" dirty="0" err="1"/>
              <a:t>Whatsapp</a:t>
            </a:r>
            <a:r>
              <a:rPr lang="en-US" sz="4000" dirty="0"/>
              <a:t>)</a:t>
            </a:r>
          </a:p>
          <a:p>
            <a:endParaRPr lang="es-ES" sz="3800" b="1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WHAT competition law can teach us</a:t>
            </a:r>
            <a:endParaRPr lang="es-ES" sz="4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2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000" y="1985547"/>
            <a:ext cx="6414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WHAT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Competition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Law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can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teach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us</a:t>
            </a:r>
            <a:endParaRPr lang="es-E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4" b="35034"/>
          <a:stretch>
            <a:fillRect/>
          </a:stretch>
        </p:blipFill>
        <p:spPr/>
      </p:pic>
      <p:sp>
        <p:nvSpPr>
          <p:cNvPr id="17" name="TextBox 16"/>
          <p:cNvSpPr txBox="1"/>
          <p:nvPr/>
        </p:nvSpPr>
        <p:spPr>
          <a:xfrm>
            <a:off x="180000" y="1985547"/>
            <a:ext cx="7717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WHAT Competition Law can teach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us (I)</a:t>
            </a:r>
            <a:endParaRPr lang="es-ES" sz="3600" b="1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2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2420888"/>
            <a:ext cx="8784000" cy="44371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n-US" sz="1600" b="1" dirty="0" smtClean="0"/>
              <a:t>6-Size/absence </a:t>
            </a:r>
            <a:r>
              <a:rPr lang="en-US" sz="1600" b="1" dirty="0"/>
              <a:t>of rivalry does not necessarily matter </a:t>
            </a:r>
            <a:r>
              <a:rPr lang="en-US" sz="1600" dirty="0"/>
              <a:t>(or is not necessarily a bad thing</a:t>
            </a:r>
            <a:r>
              <a:rPr lang="en-US" sz="1600" dirty="0" smtClean="0"/>
              <a:t>).</a:t>
            </a:r>
          </a:p>
          <a:p>
            <a:endParaRPr lang="es-ES" sz="1600" dirty="0"/>
          </a:p>
          <a:p>
            <a:pPr marL="0" indent="0">
              <a:buNone/>
            </a:pPr>
            <a:r>
              <a:rPr lang="en-US" sz="1600" b="1" dirty="0" smtClean="0"/>
              <a:t>7-</a:t>
            </a:r>
            <a:r>
              <a:rPr lang="en-US" sz="1600" b="1" dirty="0"/>
              <a:t> </a:t>
            </a:r>
            <a:r>
              <a:rPr lang="en-US" sz="1600" b="1" dirty="0" smtClean="0"/>
              <a:t>Competitive ambiguity</a:t>
            </a:r>
            <a:r>
              <a:rPr lang="en-US" sz="1600" b="1" dirty="0" smtClean="0"/>
              <a:t> </a:t>
            </a:r>
            <a:r>
              <a:rPr lang="en-US" sz="1600" b="1" dirty="0"/>
              <a:t>of business practices carried out in multi-sided markets </a:t>
            </a:r>
            <a:r>
              <a:rPr lang="en-US" sz="1600" dirty="0"/>
              <a:t>[</a:t>
            </a:r>
            <a:r>
              <a:rPr lang="en-US" sz="1600" dirty="0" smtClean="0"/>
              <a:t>see </a:t>
            </a:r>
            <a:r>
              <a:rPr lang="en-US" sz="1600" i="1" u="sng" dirty="0">
                <a:hlinkClick r:id="rId3"/>
              </a:rPr>
              <a:t>The double duality of two sided </a:t>
            </a:r>
            <a:r>
              <a:rPr lang="en-US" sz="1600" i="1" u="sng" dirty="0" smtClean="0">
                <a:hlinkClick r:id="rId3"/>
              </a:rPr>
              <a:t>markets</a:t>
            </a:r>
            <a:r>
              <a:rPr lang="en-US" sz="1600" dirty="0" smtClean="0"/>
              <a:t>; </a:t>
            </a:r>
            <a:r>
              <a:rPr lang="en-US" sz="1600" dirty="0" smtClean="0"/>
              <a:t>same </a:t>
            </a:r>
            <a:r>
              <a:rPr lang="en-US" sz="1600" dirty="0"/>
              <a:t>features that may yield market power might help achieve optimal scale/demand side </a:t>
            </a:r>
            <a:r>
              <a:rPr lang="en-US" sz="1600" dirty="0" smtClean="0"/>
              <a:t>efficiencies. </a:t>
            </a:r>
          </a:p>
          <a:p>
            <a:endParaRPr lang="en-US" sz="1600" dirty="0" smtClean="0"/>
          </a:p>
          <a:p>
            <a:pPr marL="0" indent="0">
              <a:buNone/>
            </a:pPr>
            <a:r>
              <a:rPr lang="en-US" sz="1600" b="1" dirty="0"/>
              <a:t>8-Competition law has shown that it is readily available when things go wrong </a:t>
            </a:r>
            <a:r>
              <a:rPr lang="en-US" sz="1600" dirty="0" smtClean="0"/>
              <a:t>[e.g</a:t>
            </a:r>
            <a:r>
              <a:rPr lang="en-US" sz="1600" dirty="0"/>
              <a:t>. portability restrictions, interoperability denials, pricing restrictions, excessive pricing (MIFs), </a:t>
            </a:r>
            <a:r>
              <a:rPr lang="en-US" sz="1600" dirty="0" err="1"/>
              <a:t>etc</a:t>
            </a:r>
            <a:r>
              <a:rPr lang="en-US" sz="1600" dirty="0"/>
              <a:t>] </a:t>
            </a:r>
            <a:r>
              <a:rPr lang="en-US" sz="1600" b="1" dirty="0"/>
              <a:t>and provides an example of flexibility/adaptability of the </a:t>
            </a:r>
            <a:r>
              <a:rPr lang="en-US" sz="1600" b="1" dirty="0" smtClean="0"/>
              <a:t>law to dynamic settings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 smtClean="0"/>
              <a:t>9- </a:t>
            </a:r>
            <a:r>
              <a:rPr lang="en-US" sz="1600" b="1" dirty="0"/>
              <a:t>Competition law isn’t the answer to everything </a:t>
            </a:r>
            <a:r>
              <a:rPr lang="en-US" sz="1600" dirty="0"/>
              <a:t>(e.g. privacy/data protection</a:t>
            </a:r>
            <a:r>
              <a:rPr lang="en-US" sz="1600" dirty="0" smtClean="0"/>
              <a:t>?)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n-US" sz="1600" b="1" dirty="0" smtClean="0"/>
              <a:t>10- Competition </a:t>
            </a:r>
            <a:r>
              <a:rPr lang="en-US" sz="1600" b="1" dirty="0"/>
              <a:t>is about consumer choice, much like public policy should be about  </a:t>
            </a:r>
            <a:r>
              <a:rPr lang="en-US" sz="1600" b="1" dirty="0" smtClean="0"/>
              <a:t>                    enabling </a:t>
            </a:r>
            <a:r>
              <a:rPr lang="en-US" sz="1600" b="1" dirty="0"/>
              <a:t>informed choices </a:t>
            </a:r>
            <a:r>
              <a:rPr lang="en-US" sz="1600" dirty="0"/>
              <a:t>(educating consumers might be best way of protecting them). </a:t>
            </a:r>
            <a:endParaRPr lang="en-US" sz="1600" dirty="0" smtClean="0"/>
          </a:p>
          <a:p>
            <a:pPr marL="0" indent="0" algn="ctr">
              <a:buNone/>
            </a:pPr>
            <a:r>
              <a:rPr lang="en-US" sz="1600" b="1" dirty="0"/>
              <a:t> </a:t>
            </a:r>
            <a:r>
              <a:rPr lang="en-US" sz="1600" b="1" dirty="0" smtClean="0"/>
              <a:t>       If </a:t>
            </a:r>
            <a:r>
              <a:rPr lang="en-US" sz="1600" b="1" dirty="0"/>
              <a:t>info is power, </a:t>
            </a:r>
            <a:r>
              <a:rPr lang="en-US" sz="1600" b="1" dirty="0" smtClean="0"/>
              <a:t>then give </a:t>
            </a:r>
            <a:r>
              <a:rPr lang="en-US" sz="1600" b="1" dirty="0"/>
              <a:t>it to </a:t>
            </a:r>
            <a:r>
              <a:rPr lang="en-US" sz="1600" b="1" dirty="0" smtClean="0"/>
              <a:t>consumers!</a:t>
            </a:r>
            <a:endParaRPr lang="es-ES" sz="1600" dirty="0"/>
          </a:p>
          <a:p>
            <a:pPr marL="0" indent="0">
              <a:buNone/>
            </a:pPr>
            <a:endParaRPr lang="es-ES" sz="1600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WHAT competition law can teach us</a:t>
            </a:r>
            <a:endParaRPr lang="es-ES" sz="4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-36000" y="-36000"/>
            <a:ext cx="9216000" cy="756000"/>
          </a:xfrm>
          <a:prstGeom prst="rect">
            <a:avLst/>
          </a:prstGeom>
          <a:solidFill>
            <a:srgbClr val="313131"/>
          </a:solidFill>
          <a:ln>
            <a:noFill/>
          </a:ln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0000" cy="36000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80000"/>
            <a:ext cx="360000" cy="36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180000"/>
            <a:ext cx="360000" cy="3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180000"/>
            <a:ext cx="360000" cy="360000"/>
          </a:xfrm>
          <a:prstGeom prst="rect">
            <a:avLst/>
          </a:prstGeom>
        </p:spPr>
      </p:pic>
      <p:sp>
        <p:nvSpPr>
          <p:cNvPr id="12" name="12 CuadroTexto"/>
          <p:cNvSpPr txBox="1"/>
          <p:nvPr/>
        </p:nvSpPr>
        <p:spPr>
          <a:xfrm>
            <a:off x="1368000" y="175334"/>
            <a:ext cx="655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Search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on</a:t>
            </a:r>
            <a:r>
              <a:rPr lang="es-ES" b="0" i="0" dirty="0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 </a:t>
            </a:r>
            <a:r>
              <a:rPr lang="es-ES" b="0" i="0" baseline="0" dirty="0" err="1" smtClean="0">
                <a:solidFill>
                  <a:schemeClr val="bg1"/>
                </a:solidFill>
                <a:latin typeface="+mj-lt"/>
                <a:ea typeface="Roboto" pitchFamily="2" charset="0"/>
                <a:cs typeface="Times New Roman" panose="02020603050405020304" pitchFamily="18" charset="0"/>
              </a:rPr>
              <a:t>Garriwiki</a:t>
            </a:r>
            <a:endParaRPr lang="es-ES" b="0" i="0" dirty="0">
              <a:solidFill>
                <a:schemeClr val="bg1"/>
              </a:solidFill>
              <a:latin typeface="+mj-lt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000" y="1985547"/>
            <a:ext cx="6414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WHAT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Competition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Law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can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teach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3200" b="1" dirty="0" err="1" smtClean="0">
                <a:solidFill>
                  <a:schemeClr val="accent1">
                    <a:lumMod val="50000"/>
                  </a:schemeClr>
                </a:solidFill>
              </a:rPr>
              <a:t>us</a:t>
            </a:r>
            <a:endParaRPr lang="es-E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4" b="35034"/>
          <a:stretch>
            <a:fillRect/>
          </a:stretch>
        </p:blipFill>
        <p:spPr/>
      </p:pic>
      <p:sp>
        <p:nvSpPr>
          <p:cNvPr id="17" name="TextBox 16"/>
          <p:cNvSpPr txBox="1"/>
          <p:nvPr/>
        </p:nvSpPr>
        <p:spPr>
          <a:xfrm>
            <a:off x="180000" y="1981843"/>
            <a:ext cx="7840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WHAT Competition Law can teach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us (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II)</a:t>
            </a:r>
            <a:endParaRPr lang="es-ES" sz="3600" b="1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3789040"/>
            <a:ext cx="10795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6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9522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rriwik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úsqueda Garrigu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919</Words>
  <Application>Microsoft Office PowerPoint</Application>
  <PresentationFormat>On-screen Show (4:3)</PresentationFormat>
  <Paragraphs>99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Garriwiki</vt:lpstr>
      <vt:lpstr>Búsqueda Garrigues</vt:lpstr>
      <vt:lpstr>What is a Platform and should they be Regulated? November 17th, 2015                                                           Alfonso Lamadrid de Pablo alfonso.lamadrid@garrigues.com  </vt:lpstr>
      <vt:lpstr>PowerPoint Presentation</vt:lpstr>
      <vt:lpstr>The inconsistent context of the debate</vt:lpstr>
      <vt:lpstr>What is a platform?</vt:lpstr>
      <vt:lpstr>What is a platform?</vt:lpstr>
      <vt:lpstr>PowerPoint Presentation</vt:lpstr>
      <vt:lpstr>Should we change comp law?</vt:lpstr>
      <vt:lpstr>PowerPoint Presentation</vt:lpstr>
      <vt:lpstr>WHY competition law can teach us</vt:lpstr>
      <vt:lpstr>WHAT competition law can teach us</vt:lpstr>
      <vt:lpstr>WHAT competition law can teach us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Enrique</dc:creator>
  <cp:lastModifiedBy>User</cp:lastModifiedBy>
  <cp:revision>115</cp:revision>
  <cp:lastPrinted>2015-11-16T19:06:38Z</cp:lastPrinted>
  <dcterms:created xsi:type="dcterms:W3CDTF">2015-11-03T10:29:49Z</dcterms:created>
  <dcterms:modified xsi:type="dcterms:W3CDTF">2015-11-18T17:09:34Z</dcterms:modified>
</cp:coreProperties>
</file>