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7" r:id="rId3"/>
    <p:sldId id="286" r:id="rId4"/>
    <p:sldId id="287" r:id="rId5"/>
    <p:sldId id="288" r:id="rId6"/>
    <p:sldId id="289" r:id="rId7"/>
    <p:sldId id="262" r:id="rId8"/>
    <p:sldId id="260" r:id="rId9"/>
    <p:sldId id="263" r:id="rId10"/>
    <p:sldId id="259" r:id="rId11"/>
    <p:sldId id="268" r:id="rId12"/>
    <p:sldId id="274" r:id="rId13"/>
    <p:sldId id="267" r:id="rId14"/>
    <p:sldId id="279" r:id="rId15"/>
    <p:sldId id="280" r:id="rId16"/>
    <p:sldId id="281" r:id="rId17"/>
    <p:sldId id="257" r:id="rId18"/>
    <p:sldId id="276" r:id="rId19"/>
    <p:sldId id="275" r:id="rId20"/>
    <p:sldId id="278" r:id="rId21"/>
    <p:sldId id="266" r:id="rId2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fonso's presentation" id="{B64914A4-F8A0-46DC-9E23-AD227CECCAC7}">
          <p14:sldIdLst>
            <p14:sldId id="256"/>
            <p14:sldId id="277"/>
            <p14:sldId id="286"/>
            <p14:sldId id="287"/>
            <p14:sldId id="288"/>
            <p14:sldId id="289"/>
            <p14:sldId id="262"/>
            <p14:sldId id="260"/>
            <p14:sldId id="263"/>
            <p14:sldId id="259"/>
            <p14:sldId id="268"/>
            <p14:sldId id="274"/>
            <p14:sldId id="267"/>
            <p14:sldId id="279"/>
            <p14:sldId id="280"/>
            <p14:sldId id="281"/>
            <p14:sldId id="257"/>
            <p14:sldId id="276"/>
            <p14:sldId id="275"/>
            <p14:sldId id="278"/>
          </p14:sldIdLst>
        </p14:section>
        <p14:section name="PENDING" id="{BF46B86C-F0FC-4646-822D-CE577366C5A3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7818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Votes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aseline="0">
                    <a:latin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c)</c:v>
                </c:pt>
                <c:pt idx="1">
                  <c:v>b)</c:v>
                </c:pt>
                <c:pt idx="2">
                  <c:v>a)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0.85</c:v>
                </c:pt>
                <c:pt idx="1">
                  <c:v>0.03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40-4C6C-A162-D1C8907126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8968448"/>
        <c:axId val="68971136"/>
      </c:barChart>
      <c:catAx>
        <c:axId val="68968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latin typeface="Segoe UI" panose="020B0502040204020203" pitchFamily="34" charset="0"/>
              </a:defRPr>
            </a:pPr>
            <a:endParaRPr lang="en-US"/>
          </a:p>
        </c:txPr>
        <c:crossAx val="68971136"/>
        <c:crosses val="autoZero"/>
        <c:auto val="1"/>
        <c:lblAlgn val="ctr"/>
        <c:lblOffset val="100"/>
        <c:noMultiLvlLbl val="0"/>
      </c:catAx>
      <c:valAx>
        <c:axId val="6897113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68968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Incoming cases at the General Court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522</c:v>
                </c:pt>
                <c:pt idx="1">
                  <c:v>629</c:v>
                </c:pt>
                <c:pt idx="2">
                  <c:v>568</c:v>
                </c:pt>
                <c:pt idx="3">
                  <c:v>636</c:v>
                </c:pt>
                <c:pt idx="4">
                  <c:v>722</c:v>
                </c:pt>
                <c:pt idx="5">
                  <c:v>617</c:v>
                </c:pt>
                <c:pt idx="6">
                  <c:v>790</c:v>
                </c:pt>
                <c:pt idx="7">
                  <c:v>912</c:v>
                </c:pt>
                <c:pt idx="8">
                  <c:v>831</c:v>
                </c:pt>
                <c:pt idx="9">
                  <c:v>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DA-4705-B100-4D782B1D844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101 + 102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56</c:v>
                </c:pt>
                <c:pt idx="1">
                  <c:v>65</c:v>
                </c:pt>
                <c:pt idx="2">
                  <c:v>39</c:v>
                </c:pt>
                <c:pt idx="3">
                  <c:v>69</c:v>
                </c:pt>
                <c:pt idx="4">
                  <c:v>35</c:v>
                </c:pt>
                <c:pt idx="5">
                  <c:v>29</c:v>
                </c:pt>
                <c:pt idx="6">
                  <c:v>20</c:v>
                </c:pt>
                <c:pt idx="7">
                  <c:v>39</c:v>
                </c:pt>
                <c:pt idx="8">
                  <c:v>14</c:v>
                </c:pt>
                <c:pt idx="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DA-4705-B100-4D782B1D844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107</c:v>
                </c:pt>
              </c:strCache>
            </c:strRef>
          </c:tx>
          <c:marker>
            <c:symbol val="none"/>
          </c:marker>
          <c:cat>
            <c:strRef>
              <c:f>Sheet1!$B$1:$K$1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0">
                  <c:v>37</c:v>
                </c:pt>
                <c:pt idx="1">
                  <c:v>55</c:v>
                </c:pt>
                <c:pt idx="2">
                  <c:v>46</c:v>
                </c:pt>
                <c:pt idx="3">
                  <c:v>42</c:v>
                </c:pt>
                <c:pt idx="4">
                  <c:v>67</c:v>
                </c:pt>
                <c:pt idx="5">
                  <c:v>36</c:v>
                </c:pt>
                <c:pt idx="6">
                  <c:v>54</c:v>
                </c:pt>
                <c:pt idx="7">
                  <c:v>248</c:v>
                </c:pt>
                <c:pt idx="8">
                  <c:v>73</c:v>
                </c:pt>
                <c:pt idx="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DA-4705-B100-4D782B1D8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223936"/>
        <c:axId val="69225472"/>
      </c:lineChart>
      <c:catAx>
        <c:axId val="692239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69225472"/>
        <c:crosses val="autoZero"/>
        <c:auto val="1"/>
        <c:lblAlgn val="ctr"/>
        <c:lblOffset val="100"/>
        <c:noMultiLvlLbl val="0"/>
      </c:catAx>
      <c:valAx>
        <c:axId val="692254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Incoming cases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92239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 w="6350"/>
        </c:spPr>
      </c:dTable>
    </c:plotArea>
    <c:plotVisOnly val="1"/>
    <c:dispBlanksAs val="gap"/>
    <c:showDLblsOverMax val="0"/>
  </c:chart>
  <c:txPr>
    <a:bodyPr/>
    <a:lstStyle/>
    <a:p>
      <a:pPr>
        <a:defRPr sz="1600" baseline="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F24BA-B96E-4D4D-9C97-8F9E9DB6828B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AAF2-94D1-4AC9-AE41-C6EE6A5D797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0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F797F-45DF-4193-A97B-134811236F0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58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F797F-45DF-4193-A97B-134811236F0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5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F797F-45DF-4193-A97B-134811236F0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5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F797F-45DF-4193-A97B-134811236F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5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05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28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97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90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8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63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1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8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4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534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7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BFFDC-AFCF-43E6-8C41-B13E0A10A93F}" type="datetimeFigureOut">
              <a:rPr lang="es-ES" smtClean="0"/>
              <a:t>25/10/2017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3E0E-BDA8-4A49-A04A-20F5D5D2C3E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32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emf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emf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24" Type="http://schemas.openxmlformats.org/officeDocument/2006/relationships/image" Target="../media/image24.pn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emf"/><Relationship Id="rId22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0" y="586500"/>
            <a:ext cx="4572000" cy="21240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4000" dirty="0">
                <a:latin typeface="Impact" panose="020B0806030902050204" pitchFamily="34" charset="0"/>
              </a:rPr>
              <a:t>CHILLIN’COMPETITION</a:t>
            </a:r>
            <a:br>
              <a:rPr lang="en-US" sz="4000" dirty="0">
                <a:latin typeface="Impact" panose="020B0806030902050204" pitchFamily="34" charset="0"/>
              </a:rPr>
            </a:br>
            <a:r>
              <a:rPr lang="en-US" sz="4000" dirty="0">
                <a:latin typeface="Impact" panose="020B0806030902050204" pitchFamily="34" charset="0"/>
              </a:rPr>
              <a:t>CONFERENCE 2017</a:t>
            </a:r>
            <a:br>
              <a:rPr lang="en-US" dirty="0">
                <a:latin typeface="Impact" panose="020B0806030902050204" pitchFamily="34" charset="0"/>
              </a:rPr>
            </a:br>
            <a:br>
              <a:rPr lang="en-US" sz="11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year in review</a:t>
            </a:r>
            <a:br>
              <a:rPr lang="en-US" sz="3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(and in context)</a:t>
            </a:r>
            <a:endParaRPr lang="en-US" sz="40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0" y="3297000"/>
            <a:ext cx="4572000" cy="1260000"/>
          </a:xfrm>
        </p:spPr>
        <p:txBody>
          <a:bodyPr anchor="ctr"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Alfonso Lamadrid de Pablo</a:t>
            </a:r>
          </a:p>
          <a:p>
            <a:br>
              <a:rPr lang="en-US" sz="1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25 October 2017</a:t>
            </a:r>
            <a:br>
              <a:rPr lang="en-US" sz="20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Area42 – Brussels</a:t>
            </a:r>
            <a:endParaRPr lang="en-US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6" r="22786"/>
          <a:stretch/>
        </p:blipFill>
        <p:spPr>
          <a:xfrm>
            <a:off x="0" y="1"/>
            <a:ext cx="4572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2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8302"/>
            <a:ext cx="4824536" cy="623248"/>
          </a:xfrm>
          <a:prstGeom prst="rect">
            <a:avLst/>
          </a:prstGeom>
          <a:noFill/>
        </p:spPr>
        <p:txBody>
          <a:bodyPr wrap="square" lIns="270000" tIns="34290" rIns="68580" bIns="34290" rtlCol="0" anchor="ctr" anchorCtr="0">
            <a:spAutoFit/>
          </a:bodyPr>
          <a:lstStyle/>
          <a:p>
            <a:r>
              <a:rPr lang="en-GB" sz="3600" b="1" spc="-113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With many thanks to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67754"/>
            <a:ext cx="1949248" cy="1405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904" y="856475"/>
            <a:ext cx="2145320" cy="5631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947167"/>
            <a:ext cx="2084832" cy="3817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0" y="1711173"/>
            <a:ext cx="2057400" cy="162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594141"/>
            <a:ext cx="1243429" cy="3963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16958"/>
            <a:ext cx="2236180" cy="5507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5775"/>
            <a:ext cx="1869095" cy="35305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115541"/>
            <a:ext cx="2044841" cy="3935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650" y="1535227"/>
            <a:ext cx="1278503" cy="51419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78" y="2815870"/>
            <a:ext cx="1635238" cy="6123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197959"/>
            <a:ext cx="2159794" cy="2286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9992" y="2085525"/>
            <a:ext cx="1986629" cy="45355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528" y="2643758"/>
            <a:ext cx="644141" cy="12002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975470"/>
            <a:ext cx="1787450" cy="29310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3" y="3943783"/>
            <a:ext cx="932223" cy="93222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03848" y="2851874"/>
            <a:ext cx="1443191" cy="54029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736192"/>
            <a:ext cx="1678095" cy="77166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737" y="3943783"/>
            <a:ext cx="932223" cy="93222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547" y="4587974"/>
            <a:ext cx="2122779" cy="16235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174773"/>
            <a:ext cx="1286162" cy="47024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434" y="4011910"/>
            <a:ext cx="1062158" cy="2440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43" y="4163323"/>
            <a:ext cx="1879137" cy="49314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908420"/>
            <a:ext cx="1307332" cy="45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0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witter background"/>
          <p:cNvSpPr/>
          <p:nvPr/>
        </p:nvSpPr>
        <p:spPr>
          <a:xfrm>
            <a:off x="0" y="0"/>
            <a:ext cx="9144900" cy="5146200"/>
          </a:xfrm>
          <a:prstGeom prst="rect">
            <a:avLst/>
          </a:prstGeom>
          <a:blipFill dpi="0" rotWithShape="1">
            <a:blip r:embed="rId3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sp>
        <p:nvSpPr>
          <p:cNvPr id="8" name="Body background"/>
          <p:cNvSpPr/>
          <p:nvPr/>
        </p:nvSpPr>
        <p:spPr>
          <a:xfrm>
            <a:off x="0" y="11637000"/>
            <a:ext cx="9144900" cy="40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512" y="177695"/>
            <a:ext cx="5940000" cy="1889999"/>
            <a:chOff x="1601100" y="683101"/>
            <a:chExt cx="5940000" cy="1889999"/>
          </a:xfrm>
        </p:grpSpPr>
        <p:sp>
          <p:nvSpPr>
            <p:cNvPr id="16" name="Twitter box"/>
            <p:cNvSpPr/>
            <p:nvPr/>
          </p:nvSpPr>
          <p:spPr>
            <a:xfrm>
              <a:off x="1601100" y="683101"/>
              <a:ext cx="5940000" cy="1889999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Followed</a:t>
              </a:r>
            </a:p>
          </p:txBody>
        </p:sp>
        <p:grpSp>
          <p:nvGrpSpPr>
            <p:cNvPr id="19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25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vestager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6" name="User name (verified)"/>
              <p:cNvSpPr txBox="1"/>
              <p:nvPr/>
            </p:nvSpPr>
            <p:spPr>
              <a:xfrm>
                <a:off x="3430800" y="1487911"/>
                <a:ext cx="3114547" cy="492443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Margrethe </a:t>
                </a:r>
                <a:r>
                  <a:rPr lang="en-GB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Vestager</a:t>
                </a:r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2" name="Text"/>
            <p:cNvSpPr txBox="1">
              <a:spLocks/>
            </p:cNvSpPr>
            <p:nvPr/>
          </p:nvSpPr>
          <p:spPr>
            <a:xfrm>
              <a:off x="1852819" y="1520101"/>
              <a:ext cx="5184000" cy="547593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Excessive number of people in waitlist for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People are angry. It is not fair</a:t>
              </a:r>
              <a:r>
                <a:rPr lang="en-GB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961785" y="2157089"/>
              <a:ext cx="954031" cy="198637"/>
              <a:chOff x="1961785" y="2124000"/>
              <a:chExt cx="954031" cy="19863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124000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88" y="1003777"/>
              <a:ext cx="152445" cy="15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809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witter background"/>
          <p:cNvSpPr/>
          <p:nvPr/>
        </p:nvSpPr>
        <p:spPr>
          <a:xfrm>
            <a:off x="0" y="0"/>
            <a:ext cx="9144900" cy="5146200"/>
          </a:xfrm>
          <a:prstGeom prst="rect">
            <a:avLst/>
          </a:prstGeom>
          <a:blipFill dpi="0" rotWithShape="1">
            <a:blip r:embed="rId3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sp>
        <p:nvSpPr>
          <p:cNvPr id="8" name="Body background"/>
          <p:cNvSpPr/>
          <p:nvPr/>
        </p:nvSpPr>
        <p:spPr>
          <a:xfrm>
            <a:off x="0" y="11637000"/>
            <a:ext cx="9144900" cy="40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512" y="177695"/>
            <a:ext cx="5940000" cy="1889999"/>
            <a:chOff x="1601100" y="683101"/>
            <a:chExt cx="5940000" cy="1889999"/>
          </a:xfrm>
        </p:grpSpPr>
        <p:sp>
          <p:nvSpPr>
            <p:cNvPr id="16" name="Twitter box"/>
            <p:cNvSpPr/>
            <p:nvPr/>
          </p:nvSpPr>
          <p:spPr>
            <a:xfrm>
              <a:off x="1601100" y="683101"/>
              <a:ext cx="5940000" cy="1889999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Followed</a:t>
              </a:r>
            </a:p>
          </p:txBody>
        </p:sp>
        <p:grpSp>
          <p:nvGrpSpPr>
            <p:cNvPr id="19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25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vestager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6" name="User name (verified)"/>
              <p:cNvSpPr txBox="1"/>
              <p:nvPr/>
            </p:nvSpPr>
            <p:spPr>
              <a:xfrm>
                <a:off x="3430800" y="1487911"/>
                <a:ext cx="3114547" cy="492443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Margrethe </a:t>
                </a:r>
                <a:r>
                  <a:rPr lang="en-GB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Vestager</a:t>
                </a:r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2" name="Text"/>
            <p:cNvSpPr txBox="1">
              <a:spLocks/>
            </p:cNvSpPr>
            <p:nvPr/>
          </p:nvSpPr>
          <p:spPr>
            <a:xfrm>
              <a:off x="1852819" y="1520101"/>
              <a:ext cx="5184000" cy="547593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Excessive number of people in waitlist for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People are angry. It is not fair</a:t>
              </a:r>
              <a:r>
                <a:rPr lang="en-GB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961785" y="2157089"/>
              <a:ext cx="954031" cy="198637"/>
              <a:chOff x="1961785" y="2124000"/>
              <a:chExt cx="954031" cy="19863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124000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88" y="1003777"/>
              <a:ext cx="152445" cy="152445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1584328" y="1582298"/>
            <a:ext cx="5940000" cy="2069572"/>
            <a:chOff x="1601100" y="683100"/>
            <a:chExt cx="5940000" cy="2069572"/>
          </a:xfrm>
        </p:grpSpPr>
        <p:sp>
          <p:nvSpPr>
            <p:cNvPr id="18" name="Twitter box"/>
            <p:cNvSpPr/>
            <p:nvPr/>
          </p:nvSpPr>
          <p:spPr>
            <a:xfrm>
              <a:off x="1601100" y="683100"/>
              <a:ext cx="5940000" cy="2069572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</a:t>
              </a:r>
            </a:p>
          </p:txBody>
        </p:sp>
        <p:grpSp>
          <p:nvGrpSpPr>
            <p:cNvPr id="21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38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realDonaldTrump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9" name="User name (verified)"/>
              <p:cNvSpPr txBox="1"/>
              <p:nvPr/>
            </p:nvSpPr>
            <p:spPr>
              <a:xfrm>
                <a:off x="3430800" y="1487911"/>
                <a:ext cx="3114547" cy="49244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Donald J. Trump‏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3" name="Text"/>
            <p:cNvSpPr txBox="1">
              <a:spLocks/>
            </p:cNvSpPr>
            <p:nvPr/>
          </p:nvSpPr>
          <p:spPr>
            <a:xfrm>
              <a:off x="1852819" y="1520101"/>
              <a:ext cx="5184000" cy="728455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Fake news media says I did not get a slot for the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False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covfefe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! I didn't want to go anyway.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961785" y="2379150"/>
              <a:ext cx="954031" cy="198637"/>
              <a:chOff x="1961785" y="2346061"/>
              <a:chExt cx="954031" cy="198637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346061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772" y="1003777"/>
              <a:ext cx="152445" cy="15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69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witter background"/>
          <p:cNvSpPr/>
          <p:nvPr/>
        </p:nvSpPr>
        <p:spPr>
          <a:xfrm>
            <a:off x="0" y="0"/>
            <a:ext cx="9144900" cy="5146200"/>
          </a:xfrm>
          <a:prstGeom prst="rect">
            <a:avLst/>
          </a:prstGeom>
          <a:blipFill dpi="0" rotWithShape="1">
            <a:blip r:embed="rId3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sp>
        <p:nvSpPr>
          <p:cNvPr id="8" name="Body background"/>
          <p:cNvSpPr/>
          <p:nvPr/>
        </p:nvSpPr>
        <p:spPr>
          <a:xfrm>
            <a:off x="0" y="11637000"/>
            <a:ext cx="9144900" cy="40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512" y="177695"/>
            <a:ext cx="5940000" cy="1889999"/>
            <a:chOff x="1601100" y="683101"/>
            <a:chExt cx="5940000" cy="1889999"/>
          </a:xfrm>
        </p:grpSpPr>
        <p:sp>
          <p:nvSpPr>
            <p:cNvPr id="16" name="Twitter box"/>
            <p:cNvSpPr/>
            <p:nvPr/>
          </p:nvSpPr>
          <p:spPr>
            <a:xfrm>
              <a:off x="1601100" y="683101"/>
              <a:ext cx="5940000" cy="1889999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Followed</a:t>
              </a:r>
            </a:p>
          </p:txBody>
        </p:sp>
        <p:grpSp>
          <p:nvGrpSpPr>
            <p:cNvPr id="19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25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vestager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6" name="User name (verified)"/>
              <p:cNvSpPr txBox="1"/>
              <p:nvPr/>
            </p:nvSpPr>
            <p:spPr>
              <a:xfrm>
                <a:off x="3430800" y="1487911"/>
                <a:ext cx="3114547" cy="492443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Margrethe </a:t>
                </a:r>
                <a:r>
                  <a:rPr lang="en-GB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Vestager</a:t>
                </a:r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2" name="Text"/>
            <p:cNvSpPr txBox="1">
              <a:spLocks/>
            </p:cNvSpPr>
            <p:nvPr/>
          </p:nvSpPr>
          <p:spPr>
            <a:xfrm>
              <a:off x="1852819" y="1520101"/>
              <a:ext cx="5184000" cy="547593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Excessive number of people in waitlist for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People are angry. It is not fair</a:t>
              </a:r>
              <a:r>
                <a:rPr lang="en-GB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961785" y="2157089"/>
              <a:ext cx="954031" cy="198637"/>
              <a:chOff x="1961785" y="2124000"/>
              <a:chExt cx="954031" cy="19863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124000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88" y="1003777"/>
              <a:ext cx="152445" cy="152445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1584328" y="1582298"/>
            <a:ext cx="5940000" cy="2069572"/>
            <a:chOff x="1601100" y="683100"/>
            <a:chExt cx="5940000" cy="2069572"/>
          </a:xfrm>
        </p:grpSpPr>
        <p:sp>
          <p:nvSpPr>
            <p:cNvPr id="18" name="Twitter box"/>
            <p:cNvSpPr/>
            <p:nvPr/>
          </p:nvSpPr>
          <p:spPr>
            <a:xfrm>
              <a:off x="1601100" y="683100"/>
              <a:ext cx="5940000" cy="2069572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</a:t>
              </a:r>
            </a:p>
          </p:txBody>
        </p:sp>
        <p:grpSp>
          <p:nvGrpSpPr>
            <p:cNvPr id="21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38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realDonaldTrump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9" name="User name (verified)"/>
              <p:cNvSpPr txBox="1"/>
              <p:nvPr/>
            </p:nvSpPr>
            <p:spPr>
              <a:xfrm>
                <a:off x="3430800" y="1487911"/>
                <a:ext cx="3114547" cy="49244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Donald J. Trump‏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3" name="Text"/>
            <p:cNvSpPr txBox="1">
              <a:spLocks/>
            </p:cNvSpPr>
            <p:nvPr/>
          </p:nvSpPr>
          <p:spPr>
            <a:xfrm>
              <a:off x="1852819" y="1520101"/>
              <a:ext cx="5184000" cy="728455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Looking forward to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Am told huge crowd this year, largest ever for antitrust even. Period. Blog's visits and attendees have skyrocketed since I am Precedent!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961785" y="2379150"/>
              <a:ext cx="954031" cy="198637"/>
              <a:chOff x="1961785" y="2346061"/>
              <a:chExt cx="954031" cy="198637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346061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772" y="1003777"/>
              <a:ext cx="152445" cy="15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69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witter background"/>
          <p:cNvSpPr/>
          <p:nvPr/>
        </p:nvSpPr>
        <p:spPr>
          <a:xfrm>
            <a:off x="0" y="0"/>
            <a:ext cx="9144900" cy="5146200"/>
          </a:xfrm>
          <a:prstGeom prst="rect">
            <a:avLst/>
          </a:prstGeom>
          <a:blipFill dpi="0" rotWithShape="1">
            <a:blip r:embed="rId3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sp>
        <p:nvSpPr>
          <p:cNvPr id="8" name="Body background"/>
          <p:cNvSpPr/>
          <p:nvPr/>
        </p:nvSpPr>
        <p:spPr>
          <a:xfrm>
            <a:off x="0" y="11637000"/>
            <a:ext cx="9144900" cy="40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512" y="177695"/>
            <a:ext cx="5940000" cy="1889999"/>
            <a:chOff x="1601100" y="683101"/>
            <a:chExt cx="5940000" cy="1889999"/>
          </a:xfrm>
        </p:grpSpPr>
        <p:sp>
          <p:nvSpPr>
            <p:cNvPr id="16" name="Twitter box"/>
            <p:cNvSpPr/>
            <p:nvPr/>
          </p:nvSpPr>
          <p:spPr>
            <a:xfrm>
              <a:off x="1601100" y="683101"/>
              <a:ext cx="5940000" cy="1889999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Followed</a:t>
              </a:r>
            </a:p>
          </p:txBody>
        </p:sp>
        <p:grpSp>
          <p:nvGrpSpPr>
            <p:cNvPr id="19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25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vestager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6" name="User name (verified)"/>
              <p:cNvSpPr txBox="1"/>
              <p:nvPr/>
            </p:nvSpPr>
            <p:spPr>
              <a:xfrm>
                <a:off x="3430800" y="1487911"/>
                <a:ext cx="3114547" cy="492443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Margrethe </a:t>
                </a:r>
                <a:r>
                  <a:rPr lang="en-GB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Vestager</a:t>
                </a:r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2" name="Text"/>
            <p:cNvSpPr txBox="1">
              <a:spLocks/>
            </p:cNvSpPr>
            <p:nvPr/>
          </p:nvSpPr>
          <p:spPr>
            <a:xfrm>
              <a:off x="1852819" y="1520101"/>
              <a:ext cx="5184000" cy="547593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Excessive number of people in waitlist for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People are angry. It is not fair</a:t>
              </a:r>
              <a:r>
                <a:rPr lang="en-GB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961785" y="2157089"/>
              <a:ext cx="954031" cy="198637"/>
              <a:chOff x="1961785" y="2124000"/>
              <a:chExt cx="954031" cy="19863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139702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124000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88" y="1003777"/>
              <a:ext cx="152445" cy="152445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1584328" y="1582298"/>
            <a:ext cx="5940000" cy="2069572"/>
            <a:chOff x="1601100" y="683100"/>
            <a:chExt cx="5940000" cy="2069572"/>
          </a:xfrm>
        </p:grpSpPr>
        <p:sp>
          <p:nvSpPr>
            <p:cNvPr id="18" name="Twitter box"/>
            <p:cNvSpPr/>
            <p:nvPr/>
          </p:nvSpPr>
          <p:spPr>
            <a:xfrm>
              <a:off x="1601100" y="683100"/>
              <a:ext cx="5940000" cy="2069572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</a:t>
              </a:r>
            </a:p>
          </p:txBody>
        </p:sp>
        <p:grpSp>
          <p:nvGrpSpPr>
            <p:cNvPr id="21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38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realDonaldTrump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9" name="User name (verified)"/>
              <p:cNvSpPr txBox="1"/>
              <p:nvPr/>
            </p:nvSpPr>
            <p:spPr>
              <a:xfrm>
                <a:off x="3430800" y="1487911"/>
                <a:ext cx="3114547" cy="49244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Donald J. Trump‏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23" name="Text"/>
            <p:cNvSpPr txBox="1">
              <a:spLocks/>
            </p:cNvSpPr>
            <p:nvPr/>
          </p:nvSpPr>
          <p:spPr>
            <a:xfrm>
              <a:off x="1852819" y="1520101"/>
              <a:ext cx="5184000" cy="728455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Looking forward to 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#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chillingcompetitionconf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Am told huge crowd this year, largest ever for antitrust even. Period. Blog's visits and attendees have skyrocketed since I am Precedent!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961785" y="2379150"/>
              <a:ext cx="954031" cy="198637"/>
              <a:chOff x="1961785" y="2346061"/>
              <a:chExt cx="954031" cy="198637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2361763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2346061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772" y="1003777"/>
              <a:ext cx="152445" cy="15244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3024488" y="3219822"/>
            <a:ext cx="5940000" cy="1702823"/>
            <a:chOff x="1601100" y="683101"/>
            <a:chExt cx="5940000" cy="1702823"/>
          </a:xfrm>
        </p:grpSpPr>
        <p:sp>
          <p:nvSpPr>
            <p:cNvPr id="41" name="Twitter box"/>
            <p:cNvSpPr/>
            <p:nvPr/>
          </p:nvSpPr>
          <p:spPr>
            <a:xfrm>
              <a:off x="1601100" y="683101"/>
              <a:ext cx="5940000" cy="1702823"/>
            </a:xfrm>
            <a:prstGeom prst="roundRect">
              <a:avLst>
                <a:gd name="adj" fmla="val 168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Follow button"/>
            <p:cNvSpPr/>
            <p:nvPr/>
          </p:nvSpPr>
          <p:spPr>
            <a:xfrm>
              <a:off x="5899500" y="990900"/>
              <a:ext cx="1296000" cy="351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rIns="108000" rtlCol="0" anchor="ctr"/>
            <a:lstStyle/>
            <a:p>
              <a:pPr algn="ctr"/>
              <a:r>
                <a:rPr lang="en-GB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Follow</a:t>
              </a:r>
            </a:p>
          </p:txBody>
        </p:sp>
        <p:grpSp>
          <p:nvGrpSpPr>
            <p:cNvPr id="43" name="User"/>
            <p:cNvGrpSpPr/>
            <p:nvPr/>
          </p:nvGrpSpPr>
          <p:grpSpPr>
            <a:xfrm>
              <a:off x="2380106" y="895333"/>
              <a:ext cx="2335910" cy="529323"/>
              <a:chOff x="3430800" y="1487911"/>
              <a:chExt cx="3114547" cy="705765"/>
            </a:xfrm>
          </p:grpSpPr>
          <p:sp>
            <p:nvSpPr>
              <p:cNvPr id="51" name="User account"/>
              <p:cNvSpPr txBox="1"/>
              <p:nvPr/>
            </p:nvSpPr>
            <p:spPr>
              <a:xfrm>
                <a:off x="3430800" y="1844862"/>
                <a:ext cx="2160000" cy="34881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sz="11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@</a:t>
                </a:r>
                <a:r>
                  <a:rPr lang="en-GB" sz="11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northKorean</a:t>
                </a:r>
                <a:endParaRPr lang="en-GB" sz="11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2" name="User name (verified)"/>
              <p:cNvSpPr txBox="1"/>
              <p:nvPr/>
            </p:nvSpPr>
            <p:spPr>
              <a:xfrm>
                <a:off x="3430800" y="1487911"/>
                <a:ext cx="3114547" cy="492443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Kim Jong-un‏</a:t>
                </a:r>
                <a:endParaRPr lang="en-GB" dirty="0">
                  <a:solidFill>
                    <a:srgbClr val="77C7F7"/>
                  </a:solidFill>
                </a:endParaRPr>
              </a:p>
            </p:txBody>
          </p:sp>
        </p:grpSp>
        <p:sp>
          <p:nvSpPr>
            <p:cNvPr id="44" name="Text"/>
            <p:cNvSpPr txBox="1">
              <a:spLocks/>
            </p:cNvSpPr>
            <p:nvPr/>
          </p:nvSpPr>
          <p:spPr>
            <a:xfrm>
              <a:off x="1852819" y="1520101"/>
              <a:ext cx="5184000" cy="361767"/>
            </a:xfrm>
            <a:prstGeom prst="rect">
              <a:avLst/>
            </a:prstGeom>
          </p:spPr>
          <p:txBody>
            <a:bodyPr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@</a:t>
              </a:r>
              <a:r>
                <a:rPr lang="en-US" sz="16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realDonaldTrump</a:t>
              </a:r>
              <a:r>
                <a: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"skyrocketed" uh? ;)</a:t>
              </a:r>
              <a:endParaRPr lang="en-GB" sz="1600" dirty="0">
                <a:solidFill>
                  <a:srgbClr val="678186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894106" y="926641"/>
              <a:ext cx="486000" cy="498556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961785" y="1953876"/>
              <a:ext cx="954031" cy="198637"/>
              <a:chOff x="1961785" y="1920787"/>
              <a:chExt cx="954031" cy="198637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785" y="1936489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7333" y="1936489"/>
                <a:ext cx="182935" cy="182935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2881" y="1920787"/>
                <a:ext cx="182935" cy="182935"/>
              </a:xfrm>
              <a:prstGeom prst="rect">
                <a:avLst/>
              </a:prstGeom>
            </p:spPr>
          </p:pic>
        </p:grp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668" y="1003777"/>
              <a:ext cx="152445" cy="15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69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2" b="39519"/>
          <a:stretch/>
        </p:blipFill>
        <p:spPr>
          <a:xfrm>
            <a:off x="2384632" y="1995826"/>
            <a:ext cx="4374736" cy="1151848"/>
          </a:xfrm>
          <a:prstGeom prst="rect">
            <a:avLst/>
          </a:prstGeom>
        </p:spPr>
      </p:pic>
      <p:sp>
        <p:nvSpPr>
          <p:cNvPr id="27" name="Strike"/>
          <p:cNvSpPr/>
          <p:nvPr/>
        </p:nvSpPr>
        <p:spPr>
          <a:xfrm>
            <a:off x="2643594" y="2088000"/>
            <a:ext cx="1496358" cy="576706"/>
          </a:xfrm>
          <a:custGeom>
            <a:avLst/>
            <a:gdLst>
              <a:gd name="connsiteX0" fmla="*/ 0 w 2085109"/>
              <a:gd name="connsiteY0" fmla="*/ 270169 h 803615"/>
              <a:gd name="connsiteX1" fmla="*/ 103909 w 2085109"/>
              <a:gd name="connsiteY1" fmla="*/ 692733 h 803615"/>
              <a:gd name="connsiteX2" fmla="*/ 228600 w 2085109"/>
              <a:gd name="connsiteY2" fmla="*/ 41569 h 803615"/>
              <a:gd name="connsiteX3" fmla="*/ 374073 w 2085109"/>
              <a:gd name="connsiteY3" fmla="*/ 789715 h 803615"/>
              <a:gd name="connsiteX4" fmla="*/ 505691 w 2085109"/>
              <a:gd name="connsiteY4" fmla="*/ 13860 h 803615"/>
              <a:gd name="connsiteX5" fmla="*/ 678873 w 2085109"/>
              <a:gd name="connsiteY5" fmla="*/ 796642 h 803615"/>
              <a:gd name="connsiteX6" fmla="*/ 858982 w 2085109"/>
              <a:gd name="connsiteY6" fmla="*/ 13860 h 803615"/>
              <a:gd name="connsiteX7" fmla="*/ 1004455 w 2085109"/>
              <a:gd name="connsiteY7" fmla="*/ 796642 h 803615"/>
              <a:gd name="connsiteX8" fmla="*/ 1163782 w 2085109"/>
              <a:gd name="connsiteY8" fmla="*/ 41569 h 803615"/>
              <a:gd name="connsiteX9" fmla="*/ 1392382 w 2085109"/>
              <a:gd name="connsiteY9" fmla="*/ 803569 h 803615"/>
              <a:gd name="connsiteX10" fmla="*/ 1510146 w 2085109"/>
              <a:gd name="connsiteY10" fmla="*/ 5 h 803615"/>
              <a:gd name="connsiteX11" fmla="*/ 1683328 w 2085109"/>
              <a:gd name="connsiteY11" fmla="*/ 789715 h 803615"/>
              <a:gd name="connsiteX12" fmla="*/ 1814946 w 2085109"/>
              <a:gd name="connsiteY12" fmla="*/ 69278 h 803615"/>
              <a:gd name="connsiteX13" fmla="*/ 1988128 w 2085109"/>
              <a:gd name="connsiteY13" fmla="*/ 713515 h 803615"/>
              <a:gd name="connsiteX14" fmla="*/ 2085109 w 2085109"/>
              <a:gd name="connsiteY14" fmla="*/ 145478 h 803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5109" h="803615">
                <a:moveTo>
                  <a:pt x="0" y="270169"/>
                </a:moveTo>
                <a:cubicBezTo>
                  <a:pt x="32904" y="500501"/>
                  <a:pt x="65809" y="730833"/>
                  <a:pt x="103909" y="692733"/>
                </a:cubicBezTo>
                <a:cubicBezTo>
                  <a:pt x="142009" y="654633"/>
                  <a:pt x="183573" y="25405"/>
                  <a:pt x="228600" y="41569"/>
                </a:cubicBezTo>
                <a:cubicBezTo>
                  <a:pt x="273627" y="57733"/>
                  <a:pt x="327891" y="794333"/>
                  <a:pt x="374073" y="789715"/>
                </a:cubicBezTo>
                <a:cubicBezTo>
                  <a:pt x="420255" y="785097"/>
                  <a:pt x="454891" y="12705"/>
                  <a:pt x="505691" y="13860"/>
                </a:cubicBezTo>
                <a:cubicBezTo>
                  <a:pt x="556491" y="15014"/>
                  <a:pt x="619991" y="796642"/>
                  <a:pt x="678873" y="796642"/>
                </a:cubicBezTo>
                <a:cubicBezTo>
                  <a:pt x="737755" y="796642"/>
                  <a:pt x="804718" y="13860"/>
                  <a:pt x="858982" y="13860"/>
                </a:cubicBezTo>
                <a:cubicBezTo>
                  <a:pt x="913246" y="13860"/>
                  <a:pt x="953655" y="792024"/>
                  <a:pt x="1004455" y="796642"/>
                </a:cubicBezTo>
                <a:cubicBezTo>
                  <a:pt x="1055255" y="801260"/>
                  <a:pt x="1099128" y="40414"/>
                  <a:pt x="1163782" y="41569"/>
                </a:cubicBezTo>
                <a:cubicBezTo>
                  <a:pt x="1228437" y="42723"/>
                  <a:pt x="1334655" y="810496"/>
                  <a:pt x="1392382" y="803569"/>
                </a:cubicBezTo>
                <a:cubicBezTo>
                  <a:pt x="1450109" y="796642"/>
                  <a:pt x="1461655" y="2314"/>
                  <a:pt x="1510146" y="5"/>
                </a:cubicBezTo>
                <a:cubicBezTo>
                  <a:pt x="1558637" y="-2304"/>
                  <a:pt x="1632528" y="778169"/>
                  <a:pt x="1683328" y="789715"/>
                </a:cubicBezTo>
                <a:cubicBezTo>
                  <a:pt x="1734128" y="801261"/>
                  <a:pt x="1764146" y="81978"/>
                  <a:pt x="1814946" y="69278"/>
                </a:cubicBezTo>
                <a:cubicBezTo>
                  <a:pt x="1865746" y="56578"/>
                  <a:pt x="1943101" y="700815"/>
                  <a:pt x="1988128" y="713515"/>
                </a:cubicBezTo>
                <a:cubicBezTo>
                  <a:pt x="2033155" y="726215"/>
                  <a:pt x="2074718" y="223987"/>
                  <a:pt x="2085109" y="145478"/>
                </a:cubicBezTo>
              </a:path>
            </a:pathLst>
          </a:custGeom>
          <a:noFill/>
          <a:ln w="381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Insertion"/>
          <p:cNvSpPr/>
          <p:nvPr/>
        </p:nvSpPr>
        <p:spPr>
          <a:xfrm>
            <a:off x="4066972" y="1923678"/>
            <a:ext cx="114339" cy="89483"/>
          </a:xfrm>
          <a:custGeom>
            <a:avLst/>
            <a:gdLst>
              <a:gd name="connsiteX0" fmla="*/ 0 w 159327"/>
              <a:gd name="connsiteY0" fmla="*/ 0 h 124691"/>
              <a:gd name="connsiteX1" fmla="*/ 90055 w 159327"/>
              <a:gd name="connsiteY1" fmla="*/ 124691 h 124691"/>
              <a:gd name="connsiteX2" fmla="*/ 159327 w 159327"/>
              <a:gd name="connsiteY2" fmla="*/ 0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327" h="124691">
                <a:moveTo>
                  <a:pt x="0" y="0"/>
                </a:moveTo>
                <a:cubicBezTo>
                  <a:pt x="31750" y="62345"/>
                  <a:pt x="63501" y="124691"/>
                  <a:pt x="90055" y="124691"/>
                </a:cubicBezTo>
                <a:cubicBezTo>
                  <a:pt x="116609" y="124691"/>
                  <a:pt x="137968" y="62345"/>
                  <a:pt x="159327" y="0"/>
                </a:cubicBezTo>
              </a:path>
            </a:pathLst>
          </a:custGeom>
          <a:noFill/>
          <a:ln w="28575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hillin'"/>
          <p:cNvSpPr txBox="1"/>
          <p:nvPr/>
        </p:nvSpPr>
        <p:spPr>
          <a:xfrm>
            <a:off x="3888424" y="1349495"/>
            <a:ext cx="4500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3600" dirty="0" err="1">
                <a:solidFill>
                  <a:schemeClr val="bg1"/>
                </a:solidFill>
                <a:latin typeface="Segoe Print" panose="02000600000000000000" pitchFamily="2" charset="0"/>
              </a:rPr>
              <a:t>chillin‘competition</a:t>
            </a:r>
            <a:endParaRPr lang="es-ES" sz="36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66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5" b="1235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"/>
          <a:stretch/>
        </p:blipFill>
        <p:spPr>
          <a:xfrm>
            <a:off x="2339752" y="508642"/>
            <a:ext cx="6778401" cy="4126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7534"/>
            <a:ext cx="2244673" cy="395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7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8" b="968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1619672" y="85031"/>
            <a:ext cx="3312368" cy="1316674"/>
          </a:xfrm>
          <a:prstGeom prst="cloudCallout">
            <a:avLst>
              <a:gd name="adj1" fmla="val 59885"/>
              <a:gd name="adj2" fmla="val 70343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eggplants</a:t>
            </a:r>
            <a:b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1400" dirty="0" err="1">
                <a:solidFill>
                  <a:schemeClr val="tx1"/>
                </a:solidFill>
                <a:latin typeface="Segoe Print" panose="02000600000000000000" pitchFamily="2" charset="0"/>
              </a:rPr>
              <a:t>brexit</a:t>
            </a:r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 cooking recipes</a:t>
            </a:r>
            <a:b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penguin pictures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5004048" y="159300"/>
            <a:ext cx="2952328" cy="1245030"/>
          </a:xfrm>
          <a:prstGeom prst="cloudCallout">
            <a:avLst>
              <a:gd name="adj1" fmla="val 24674"/>
              <a:gd name="adj2" fmla="val 86566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endives</a:t>
            </a:r>
            <a:b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absurd mkt. </a:t>
            </a:r>
            <a:r>
              <a:rPr lang="en-US" sz="1400" dirty="0" err="1">
                <a:solidFill>
                  <a:schemeClr val="tx1"/>
                </a:solidFill>
                <a:latin typeface="Segoe Print" panose="02000600000000000000" pitchFamily="2" charset="0"/>
              </a:rPr>
              <a:t>defs</a:t>
            </a:r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.</a:t>
            </a:r>
            <a:b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1400" dirty="0">
                <a:solidFill>
                  <a:schemeClr val="tx1"/>
                </a:solidFill>
                <a:latin typeface="Segoe Print" panose="02000600000000000000" pitchFamily="2" charset="0"/>
              </a:rPr>
              <a:t>meme competition</a:t>
            </a:r>
          </a:p>
        </p:txBody>
      </p:sp>
    </p:spTree>
    <p:extLst>
      <p:ext uri="{BB962C8B-B14F-4D97-AF65-F5344CB8AC3E}">
        <p14:creationId xmlns:p14="http://schemas.microsoft.com/office/powerpoint/2010/main" val="271614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1580" y="1848476"/>
            <a:ext cx="7560840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Did we focus on </a:t>
            </a:r>
            <a:r>
              <a:rPr lang="en-US" sz="44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right questions</a:t>
            </a:r>
            <a:r>
              <a:rPr lang="en-US" sz="4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in the past year?</a:t>
            </a:r>
            <a:endParaRPr lang="es-ES" sz="4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06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2627784" y="123478"/>
            <a:ext cx="5256584" cy="1512168"/>
          </a:xfrm>
          <a:prstGeom prst="cloudCallout">
            <a:avLst>
              <a:gd name="adj1" fmla="val 44218"/>
              <a:gd name="adj2" fmla="val 72943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Segoe Print" panose="02000600000000000000" pitchFamily="2" charset="0"/>
              </a:rPr>
              <a:t>does capability mean likelihood?</a:t>
            </a:r>
          </a:p>
        </p:txBody>
      </p:sp>
    </p:spTree>
    <p:extLst>
      <p:ext uri="{BB962C8B-B14F-4D97-AF65-F5344CB8AC3E}">
        <p14:creationId xmlns:p14="http://schemas.microsoft.com/office/powerpoint/2010/main" val="159751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2627784" y="123478"/>
            <a:ext cx="5256584" cy="1512168"/>
          </a:xfrm>
          <a:prstGeom prst="cloudCallout">
            <a:avLst>
              <a:gd name="adj1" fmla="val 44218"/>
              <a:gd name="adj2" fmla="val 72943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Segoe Print" panose="02000600000000000000" pitchFamily="2" charset="0"/>
              </a:rPr>
              <a:t>are exclusivity rebates by object infringements?</a:t>
            </a:r>
          </a:p>
        </p:txBody>
      </p:sp>
    </p:spTree>
    <p:extLst>
      <p:ext uri="{BB962C8B-B14F-4D97-AF65-F5344CB8AC3E}">
        <p14:creationId xmlns:p14="http://schemas.microsoft.com/office/powerpoint/2010/main" val="91471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2627784" y="123478"/>
            <a:ext cx="5256584" cy="1512168"/>
          </a:xfrm>
          <a:prstGeom prst="cloudCallout">
            <a:avLst>
              <a:gd name="adj1" fmla="val 44218"/>
              <a:gd name="adj2" fmla="val 72943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Segoe Print" panose="02000600000000000000" pitchFamily="2" charset="0"/>
              </a:rPr>
              <a:t>how can luxury perfumes be distributed in marketplaces?</a:t>
            </a:r>
          </a:p>
        </p:txBody>
      </p:sp>
    </p:spTree>
    <p:extLst>
      <p:ext uri="{BB962C8B-B14F-4D97-AF65-F5344CB8AC3E}">
        <p14:creationId xmlns:p14="http://schemas.microsoft.com/office/powerpoint/2010/main" val="91471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2627784" y="123478"/>
            <a:ext cx="5256584" cy="1512168"/>
          </a:xfrm>
          <a:prstGeom prst="cloudCallout">
            <a:avLst>
              <a:gd name="adj1" fmla="val 44218"/>
              <a:gd name="adj2" fmla="val 72943"/>
            </a:avLst>
          </a:prstGeom>
          <a:solidFill>
            <a:srgbClr val="FFFFFF">
              <a:alpha val="96863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Segoe Print" panose="02000600000000000000" pitchFamily="2" charset="0"/>
              </a:rPr>
              <a:t>how can we ensure that price comparison websites get traffic?</a:t>
            </a:r>
          </a:p>
        </p:txBody>
      </p:sp>
    </p:spTree>
    <p:extLst>
      <p:ext uri="{BB962C8B-B14F-4D97-AF65-F5344CB8AC3E}">
        <p14:creationId xmlns:p14="http://schemas.microsoft.com/office/powerpoint/2010/main" val="91471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/>
          <a:p>
            <a:r>
              <a:rPr lang="en-US" sz="3200" b="1" u="sng" dirty="0">
                <a:solidFill>
                  <a:schemeClr val="bg1"/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What did we learn in the past year?</a:t>
            </a:r>
            <a:endParaRPr lang="es-ES" sz="3200" b="1" u="sng" dirty="0">
              <a:solidFill>
                <a:schemeClr val="bg1"/>
              </a:solidFill>
              <a:latin typeface="Segoe Print" panose="02000600000000000000" pitchFamily="2" charset="0"/>
              <a:cs typeface="MV Boli" panose="0200050003020009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There are formal and informal meetings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Excessive prices must be significantly and persistently about the competitive level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Acquisition of joint-control only falls within EMCR if “full functioning” JV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The Court does listen</a:t>
            </a:r>
          </a:p>
        </p:txBody>
      </p:sp>
    </p:spTree>
    <p:extLst>
      <p:ext uri="{BB962C8B-B14F-4D97-AF65-F5344CB8AC3E}">
        <p14:creationId xmlns:p14="http://schemas.microsoft.com/office/powerpoint/2010/main" val="110756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was the highlight of this year?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Intel Judgment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Google Shopping Decision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Chillin’Competition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Meme Competition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87803908"/>
              </p:ext>
            </p:extLst>
          </p:nvPr>
        </p:nvGraphicFramePr>
        <p:xfrm>
          <a:off x="1692000" y="3147814"/>
          <a:ext cx="5760000" cy="1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55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685" y="207343"/>
            <a:ext cx="2922630" cy="472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04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047750"/>
            <a:ext cx="3048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6857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035756725"/>
              </p:ext>
            </p:extLst>
          </p:nvPr>
        </p:nvGraphicFramePr>
        <p:xfrm>
          <a:off x="539552" y="555526"/>
          <a:ext cx="806489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5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356</Words>
  <Application>Microsoft Office PowerPoint</Application>
  <PresentationFormat>On-screen Show (16:9)</PresentationFormat>
  <Paragraphs>59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Impact</vt:lpstr>
      <vt:lpstr>MV Boli</vt:lpstr>
      <vt:lpstr>Segoe Print</vt:lpstr>
      <vt:lpstr>Segoe UI</vt:lpstr>
      <vt:lpstr>Segoe UI Light</vt:lpstr>
      <vt:lpstr>Segoe UI Semibold</vt:lpstr>
      <vt:lpstr>Office Theme</vt:lpstr>
      <vt:lpstr>CHILLIN’COMPETITION CONFERENCE 2017  A year in review (and in context)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did we learn in the past year?</vt:lpstr>
      <vt:lpstr>What was the highlight of this year?</vt:lpstr>
      <vt:lpstr>PowerPoint Presentation</vt:lpstr>
      <vt:lpstr>PowerPoint Presentation</vt:lpstr>
      <vt:lpstr>PowerPoint Presentation</vt:lpstr>
    </vt:vector>
  </TitlesOfParts>
  <Company>Garrigues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</dc:creator>
  <cp:lastModifiedBy>Sam Villiers</cp:lastModifiedBy>
  <cp:revision>44</cp:revision>
  <dcterms:created xsi:type="dcterms:W3CDTF">2017-10-24T02:01:08Z</dcterms:created>
  <dcterms:modified xsi:type="dcterms:W3CDTF">2017-10-25T05:12:36Z</dcterms:modified>
</cp:coreProperties>
</file>