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10"/>
  </p:notesMasterIdLst>
  <p:sldIdLst>
    <p:sldId id="256" r:id="rId2"/>
    <p:sldId id="277" r:id="rId3"/>
    <p:sldId id="294" r:id="rId4"/>
    <p:sldId id="295" r:id="rId5"/>
    <p:sldId id="291" r:id="rId6"/>
    <p:sldId id="296" r:id="rId7"/>
    <p:sldId id="297" r:id="rId8"/>
    <p:sldId id="29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87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11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2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6E40DB-1261-4EEF-BAD5-B19D07A0822A}" type="datetimeFigureOut">
              <a:rPr lang="en-GB" smtClean="0"/>
              <a:t>25/01/2019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CB4C8-DDE6-404B-B161-0850AFD453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8101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AD62B-D556-458B-8B6F-E22B5A742D1C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C6AB-A20C-4F1F-80CF-00438CD066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4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AD62B-D556-458B-8B6F-E22B5A742D1C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C6AB-A20C-4F1F-80CF-00438CD066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81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AD62B-D556-458B-8B6F-E22B5A742D1C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C6AB-A20C-4F1F-80CF-00438CD066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657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AD62B-D556-458B-8B6F-E22B5A742D1C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C6AB-A20C-4F1F-80CF-00438CD066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248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AD62B-D556-458B-8B6F-E22B5A742D1C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C6AB-A20C-4F1F-80CF-00438CD066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81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AD62B-D556-458B-8B6F-E22B5A742D1C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C6AB-A20C-4F1F-80CF-00438CD066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67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AD62B-D556-458B-8B6F-E22B5A742D1C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C6AB-A20C-4F1F-80CF-00438CD066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52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AD62B-D556-458B-8B6F-E22B5A742D1C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C6AB-A20C-4F1F-80CF-00438CD066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AD62B-D556-458B-8B6F-E22B5A742D1C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C6AB-A20C-4F1F-80CF-00438CD066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43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AD62B-D556-458B-8B6F-E22B5A742D1C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C6AB-A20C-4F1F-80CF-00438CD066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40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AD62B-D556-458B-8B6F-E22B5A742D1C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C6AB-A20C-4F1F-80CF-00438CD066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332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AD62B-D556-458B-8B6F-E22B5A742D1C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3C6AB-A20C-4F1F-80CF-00438CD066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974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FC7F7BF-C380-43E6-B2A3-CD62EA509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1187" y="2525882"/>
            <a:ext cx="10589623" cy="2119745"/>
          </a:xfrm>
        </p:spPr>
        <p:txBody>
          <a:bodyPr anchor="b">
            <a:noAutofit/>
          </a:bodyPr>
          <a:lstStyle/>
          <a:p>
            <a:pPr>
              <a:lnSpc>
                <a:spcPts val="5700"/>
              </a:lnSpc>
            </a:pPr>
            <a:r>
              <a:rPr lang="en-US" sz="7200" dirty="0">
                <a:latin typeface="+mn-lt"/>
              </a:rPr>
              <a:t>The Burden of Proof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ECA167-00E8-4D7F-922B-05122BFBD3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8" y="4997606"/>
            <a:ext cx="9144000" cy="1154546"/>
          </a:xfrm>
        </p:spPr>
        <p:txBody>
          <a:bodyPr anchor="ctr">
            <a:normAutofit/>
          </a:bodyPr>
          <a:lstStyle/>
          <a:p>
            <a:r>
              <a:rPr lang="en-US" sz="2800" dirty="0"/>
              <a:t>Dr Andriani Kalintiri</a:t>
            </a:r>
          </a:p>
          <a:p>
            <a:r>
              <a:rPr lang="en-US" dirty="0">
                <a:latin typeface="+mj-lt"/>
              </a:rPr>
              <a:t>andriani.kalintiri@city.ac.uk</a:t>
            </a:r>
          </a:p>
        </p:txBody>
      </p:sp>
      <p:pic>
        <p:nvPicPr>
          <p:cNvPr id="5" name="Picture 4" descr="CLS UoL logo RGB JA1a">
            <a:extLst>
              <a:ext uri="{FF2B5EF4-FFF2-40B4-BE49-F238E27FC236}">
                <a16:creationId xmlns:a16="http://schemas.microsoft.com/office/drawing/2014/main" id="{9FD6ADBA-57AB-4BB2-A8F9-413FC1D4319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0" t="14912" r="14238" b="13158"/>
          <a:stretch>
            <a:fillRect/>
          </a:stretch>
        </p:blipFill>
        <p:spPr bwMode="auto">
          <a:xfrm>
            <a:off x="9922322" y="309125"/>
            <a:ext cx="1944547" cy="23598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499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50" y="1987550"/>
            <a:ext cx="5484628" cy="3213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29424865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409999" y="1002916"/>
            <a:ext cx="9372001" cy="5042667"/>
            <a:chOff x="1409999" y="1002916"/>
            <a:chExt cx="9372001" cy="504266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09999" y="1002916"/>
              <a:ext cx="9372001" cy="5042667"/>
            </a:xfrm>
            <a:prstGeom prst="rect">
              <a:avLst/>
            </a:prstGeom>
          </p:spPr>
        </p:pic>
        <p:sp>
          <p:nvSpPr>
            <p:cNvPr id="5" name="Arc 4"/>
            <p:cNvSpPr/>
            <p:nvPr/>
          </p:nvSpPr>
          <p:spPr>
            <a:xfrm rot="10237864">
              <a:off x="5998571" y="3406773"/>
              <a:ext cx="3039676" cy="476250"/>
            </a:xfrm>
            <a:prstGeom prst="arc">
              <a:avLst>
                <a:gd name="adj1" fmla="val 10981829"/>
                <a:gd name="adj2" fmla="val 21510876"/>
              </a:avLst>
            </a:prstGeom>
            <a:ln w="38100">
              <a:solidFill>
                <a:schemeClr val="accent4">
                  <a:lumMod val="60000"/>
                  <a:lumOff val="4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Arc 5"/>
            <p:cNvSpPr/>
            <p:nvPr/>
          </p:nvSpPr>
          <p:spPr>
            <a:xfrm rot="470208">
              <a:off x="2868516" y="3159248"/>
              <a:ext cx="2227335" cy="603082"/>
            </a:xfrm>
            <a:prstGeom prst="arc">
              <a:avLst>
                <a:gd name="adj1" fmla="val 11265527"/>
                <a:gd name="adj2" fmla="val 21510876"/>
              </a:avLst>
            </a:prstGeom>
            <a:ln w="38100">
              <a:solidFill>
                <a:schemeClr val="accent2">
                  <a:lumMod val="60000"/>
                  <a:lumOff val="4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04767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781" y="655536"/>
            <a:ext cx="9631951" cy="583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587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D5FA256-F85C-48DC-97DA-78E4D43916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9524058"/>
              </p:ext>
            </p:extLst>
          </p:nvPr>
        </p:nvGraphicFramePr>
        <p:xfrm>
          <a:off x="775503" y="468774"/>
          <a:ext cx="10747093" cy="60130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6215">
                  <a:extLst>
                    <a:ext uri="{9D8B030D-6E8A-4147-A177-3AD203B41FA5}">
                      <a16:colId xmlns:a16="http://schemas.microsoft.com/office/drawing/2014/main" val="3579836964"/>
                    </a:ext>
                  </a:extLst>
                </a:gridCol>
                <a:gridCol w="4481400">
                  <a:extLst>
                    <a:ext uri="{9D8B030D-6E8A-4147-A177-3AD203B41FA5}">
                      <a16:colId xmlns:a16="http://schemas.microsoft.com/office/drawing/2014/main" val="255247821"/>
                    </a:ext>
                  </a:extLst>
                </a:gridCol>
                <a:gridCol w="3799478">
                  <a:extLst>
                    <a:ext uri="{9D8B030D-6E8A-4147-A177-3AD203B41FA5}">
                      <a16:colId xmlns:a16="http://schemas.microsoft.com/office/drawing/2014/main" val="78332071"/>
                    </a:ext>
                  </a:extLst>
                </a:gridCol>
              </a:tblGrid>
              <a:tr h="824106">
                <a:tc>
                  <a:txBody>
                    <a:bodyPr/>
                    <a:lstStyle/>
                    <a:p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Basis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If A…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…B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5802829"/>
                  </a:ext>
                </a:extLst>
              </a:tr>
              <a:tr h="1623155">
                <a:tc>
                  <a:txBody>
                    <a:bodyPr/>
                    <a:lstStyle/>
                    <a:p>
                      <a:r>
                        <a:rPr lang="en-GB" sz="2000" i="1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Anic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(ECLI:EU:C:1999:356)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/>
                      <a:r>
                        <a:rPr lang="en-GB" sz="18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If undertakings have communicated with each other and have subsequently remained active in the market…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/>
                      <a:r>
                        <a:rPr lang="en-GB" sz="18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…their market conduct has been informed by the content of their communications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4435044"/>
                  </a:ext>
                </a:extLst>
              </a:tr>
              <a:tr h="1287162">
                <a:tc>
                  <a:txBody>
                    <a:bodyPr/>
                    <a:lstStyle/>
                    <a:p>
                      <a:r>
                        <a:rPr lang="en-GB" sz="2000" i="1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Aalborg Portland</a:t>
                      </a:r>
                      <a:endParaRPr lang="en-GB" sz="200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r>
                        <a:rPr lang="en-GB" sz="1200" i="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(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ECLI:EU:C:2004:6)</a:t>
                      </a:r>
                      <a:endParaRPr lang="en-GB" sz="1200" i="1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/>
                      <a:r>
                        <a:rPr lang="en-GB" sz="18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If an undertaking has attended an anticompetitive meeting…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/>
                      <a:r>
                        <a:rPr lang="en-GB" sz="18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…it has participated in the cartel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129567"/>
                  </a:ext>
                </a:extLst>
              </a:tr>
              <a:tr h="1287162">
                <a:tc>
                  <a:txBody>
                    <a:bodyPr/>
                    <a:lstStyle/>
                    <a:p>
                      <a:r>
                        <a:rPr lang="en-GB" sz="2000" i="1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Dunlop</a:t>
                      </a:r>
                    </a:p>
                    <a:p>
                      <a:r>
                        <a:rPr lang="en-GB" sz="1200" i="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(ECLI:EU:T:1994:79)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/>
                      <a:r>
                        <a:rPr lang="en-GB" sz="18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If there is evidence of anticompetitive instances sufficiently proximate in time…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/>
                      <a:r>
                        <a:rPr lang="en-GB" sz="18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…the infringement has continued uninterrupted in the period between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69197"/>
                  </a:ext>
                </a:extLst>
              </a:tr>
              <a:tr h="991462">
                <a:tc>
                  <a:txBody>
                    <a:bodyPr/>
                    <a:lstStyle/>
                    <a:p>
                      <a:r>
                        <a:rPr lang="en-GB" sz="2000" i="1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Akzo</a:t>
                      </a:r>
                      <a:endParaRPr lang="en-GB" sz="2000" i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r>
                        <a:rPr lang="en-GB" sz="1200" i="0" kern="1200" dirty="0">
                          <a:solidFill>
                            <a:schemeClr val="dk1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(ECLI:EU:C:2009:536)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/>
                      <a:r>
                        <a:rPr lang="en-GB" sz="18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If the parent company wholly owns a subsidiary…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/>
                      <a:r>
                        <a:rPr lang="en-GB" sz="18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…it exercises decisive influence over its market conduct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53073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24276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Conspiracy Keanu mem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3"/>
          <a:stretch/>
        </p:blipFill>
        <p:spPr bwMode="auto">
          <a:xfrm>
            <a:off x="3281548" y="815162"/>
            <a:ext cx="5715000" cy="55147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55348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488" y="888308"/>
            <a:ext cx="8184001" cy="484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03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6420" y="724858"/>
            <a:ext cx="8289601" cy="52631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59428" y="5922379"/>
            <a:ext cx="3132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latin typeface="Bahnschrift Light SemiCondensed" panose="020B0502040204020203" pitchFamily="34" charset="0"/>
              </a:defRPr>
            </a:lvl1pPr>
          </a:lstStyle>
          <a:p>
            <a:r>
              <a:rPr lang="en-GB" dirty="0"/>
              <a:t>Restriction of competition/abuse of dominance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86308" y="5922379"/>
            <a:ext cx="3563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Bahnschrift Light SemiCondensed" panose="020B0502040204020203" pitchFamily="34" charset="0"/>
              </a:rPr>
              <a:t>NOT</a:t>
            </a:r>
            <a:r>
              <a:rPr lang="en-GB" dirty="0">
                <a:latin typeface="Bahnschrift Light SemiCondensed" panose="020B0502040204020203" pitchFamily="34" charset="0"/>
              </a:rPr>
              <a:t> a restriction of competition/abuse of dominance</a:t>
            </a:r>
          </a:p>
        </p:txBody>
      </p:sp>
      <p:cxnSp>
        <p:nvCxnSpPr>
          <p:cNvPr id="11" name="Straight Arrow Connector 10"/>
          <p:cNvCxnSpPr>
            <a:endCxn id="8" idx="0"/>
          </p:cNvCxnSpPr>
          <p:nvPr/>
        </p:nvCxnSpPr>
        <p:spPr>
          <a:xfrm flipH="1">
            <a:off x="3925808" y="5185458"/>
            <a:ext cx="727215" cy="736921"/>
          </a:xfrm>
          <a:prstGeom prst="straightConnector1">
            <a:avLst/>
          </a:prstGeom>
          <a:ln w="57150">
            <a:solidFill>
              <a:schemeClr val="tx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9" idx="0"/>
          </p:cNvCxnSpPr>
          <p:nvPr/>
        </p:nvCxnSpPr>
        <p:spPr>
          <a:xfrm>
            <a:off x="7691377" y="5243332"/>
            <a:ext cx="776468" cy="679047"/>
          </a:xfrm>
          <a:prstGeom prst="straightConnector1">
            <a:avLst/>
          </a:prstGeom>
          <a:ln w="57150">
            <a:solidFill>
              <a:schemeClr val="tx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533253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13157</TotalTime>
  <Words>164</Words>
  <Application>Microsoft Office PowerPoint</Application>
  <PresentationFormat>Widescreen</PresentationFormat>
  <Paragraphs>24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Bahnschrift Light SemiCondensed</vt:lpstr>
      <vt:lpstr>Calibri</vt:lpstr>
      <vt:lpstr>Calibri Light</vt:lpstr>
      <vt:lpstr>Office Theme</vt:lpstr>
      <vt:lpstr>The Burden of 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LSE Workshop The Shaping of EU Competition Law</dc:title>
  <dc:creator>Andriani Kalintiri</dc:creator>
  <cp:lastModifiedBy>Pablo Ibanez-Colomo</cp:lastModifiedBy>
  <cp:revision>267</cp:revision>
  <dcterms:created xsi:type="dcterms:W3CDTF">2018-09-02T10:31:32Z</dcterms:created>
  <dcterms:modified xsi:type="dcterms:W3CDTF">2019-01-25T16:02:49Z</dcterms:modified>
</cp:coreProperties>
</file>