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81" r:id="rId3"/>
    <p:sldId id="257" r:id="rId4"/>
    <p:sldId id="282" r:id="rId5"/>
    <p:sldId id="283" r:id="rId6"/>
    <p:sldId id="262" r:id="rId7"/>
    <p:sldId id="263" r:id="rId8"/>
    <p:sldId id="284" r:id="rId9"/>
    <p:sldId id="287" r:id="rId10"/>
    <p:sldId id="288" r:id="rId11"/>
    <p:sldId id="285" r:id="rId12"/>
    <p:sldId id="286" r:id="rId13"/>
    <p:sldId id="289" r:id="rId14"/>
    <p:sldId id="268" r:id="rId15"/>
    <p:sldId id="269" r:id="rId16"/>
    <p:sldId id="292" r:id="rId17"/>
    <p:sldId id="290" r:id="rId18"/>
    <p:sldId id="294" r:id="rId19"/>
    <p:sldId id="275" r:id="rId20"/>
    <p:sldId id="277" r:id="rId21"/>
    <p:sldId id="291" r:id="rId22"/>
    <p:sldId id="273" r:id="rId23"/>
    <p:sldId id="274" r:id="rId24"/>
    <p:sldId id="293" r:id="rId25"/>
    <p:sldId id="272" r:id="rId26"/>
    <p:sldId id="278" r:id="rId27"/>
    <p:sldId id="280" r:id="rId2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01" autoAdjust="0"/>
    <p:restoredTop sz="94660"/>
  </p:normalViewPr>
  <p:slideViewPr>
    <p:cSldViewPr snapToGrid="0">
      <p:cViewPr varScale="1">
        <p:scale>
          <a:sx n="74" d="100"/>
          <a:sy n="74" d="100"/>
        </p:scale>
        <p:origin x="38" y="3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FB147C-0B7F-4256-AC70-7029CE93C68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4F7F15D-FE80-4807-BAA4-6DCA3D52BE5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8781274-9666-44E8-9E87-F11FD9FFFD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8DDBCC-2566-4101-BD70-69BC74F83419}" type="datetimeFigureOut">
              <a:rPr lang="en-GB" smtClean="0"/>
              <a:t>20/06/2019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722C18A-283E-4FCE-8991-CC92D05156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F774813-AC8E-4CC5-BCB3-1EC1A5E900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779451-8DCF-4EFE-A91E-63C621FBD37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575442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7EC19B-90A4-4B86-8006-DEAE8A75DF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BDB33D0-228D-4341-933F-1F224D0A9FD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6735D3E-6D22-4461-B807-17D596601C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8DDBCC-2566-4101-BD70-69BC74F83419}" type="datetimeFigureOut">
              <a:rPr lang="en-GB" smtClean="0"/>
              <a:t>20/06/2019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8A6805A-CA03-4511-A8AF-DAD9A72C04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FF2F0F6-AAE2-4533-BEBC-1C90D35281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779451-8DCF-4EFE-A91E-63C621FBD37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009351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7EFCFA-1646-436F-B510-DB9A9598BE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2173C76-E00F-4AD5-BCF2-EA57AABC5D0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06E14E6-AB23-4AED-BFEC-4A68A01B43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8DDBCC-2566-4101-BD70-69BC74F83419}" type="datetimeFigureOut">
              <a:rPr lang="en-GB" smtClean="0"/>
              <a:t>20/06/2019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3B6EF25-E2BC-47C0-A82A-1B1D2E42B7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BD55870-E53D-464F-9583-93D79B35D6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779451-8DCF-4EFE-A91E-63C621FBD37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108586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A7A2DB-0A5A-4D56-B47A-CAB83A242B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B41F357-70EA-441B-B2DC-178BB9F25AD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F9C60D0-9AA5-49DA-A902-AADA21372C0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38F5A0C-00AD-437E-AADE-7920D9007C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8DDBCC-2566-4101-BD70-69BC74F83419}" type="datetimeFigureOut">
              <a:rPr lang="en-GB" smtClean="0"/>
              <a:t>20/06/2019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DCA0971-BF29-412A-8C51-11AF4E306B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47EBCDC-978F-4220-A26A-C7B2312F39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779451-8DCF-4EFE-A91E-63C621FBD37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598627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F8BC36-59F4-44A2-9FF2-BBB012B4B5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EE380DB-50B1-4ABB-91CE-F964A253CB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D57B9D9-7A55-47BB-BEEA-3E1A7C20F5E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80D470D-EE0F-4DF8-975D-1A69AF0B6BF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F698EC9-A68B-47D6-8BFE-BF334197CE6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7DEECF1-A630-415D-B3AC-D2C822D52E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8DDBCC-2566-4101-BD70-69BC74F83419}" type="datetimeFigureOut">
              <a:rPr lang="en-GB" smtClean="0"/>
              <a:t>20/06/2019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D9A6201-B3E2-4F86-990D-AAACBDC7AE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8A1C94E-5587-4448-AB9D-D26C8B50BA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779451-8DCF-4EFE-A91E-63C621FBD37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048454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45953A-0E5E-499F-9CFD-B7504727CA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1642FF2-CD1F-4DC3-AE8B-BF7F50E079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8DDBCC-2566-4101-BD70-69BC74F83419}" type="datetimeFigureOut">
              <a:rPr lang="en-GB" smtClean="0"/>
              <a:t>20/06/2019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25B426D-A850-4070-939D-4A7864EE38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D8B1FD4-1426-48F0-B280-D45F00E97F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779451-8DCF-4EFE-A91E-63C621FBD37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587243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2318261-9BE9-45DF-95B5-1B4C0A14DE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8DDBCC-2566-4101-BD70-69BC74F83419}" type="datetimeFigureOut">
              <a:rPr lang="en-GB" smtClean="0"/>
              <a:t>20/06/2019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FD14573-172A-481B-AB99-730347967B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1F5FDC6-CFB5-4ED5-AD5A-88C08D8EA7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779451-8DCF-4EFE-A91E-63C621FBD37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313711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0BD6DF-0CCA-4AFD-B644-4379D77C5A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CB5168-264C-45C5-AAD2-51966FDDEA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30EC204-9CC7-4FED-ABD5-7DCBF98DA53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604B4AE-36D3-4433-9B1D-C31BFEC1CD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8DDBCC-2566-4101-BD70-69BC74F83419}" type="datetimeFigureOut">
              <a:rPr lang="en-GB" smtClean="0"/>
              <a:t>20/06/2019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4B4F725-5AEA-44DC-8E00-C690BEAEDC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A594C81-F157-44C3-9738-362B7CD542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779451-8DCF-4EFE-A91E-63C621FBD37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150703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52883A-6D58-4D62-B704-3FEF6A3D70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108C802-683B-4556-91C1-6F1004D3FDE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684DF48-9917-43FD-9260-AE7BAB4B132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2082953-7592-4563-A024-FB176A20AD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8DDBCC-2566-4101-BD70-69BC74F83419}" type="datetimeFigureOut">
              <a:rPr lang="en-GB" smtClean="0"/>
              <a:t>20/06/2019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3132EEB-141C-4839-BBCD-5C20D2BD4B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38DD6E2-C5D1-485B-9F4A-7880E7013A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779451-8DCF-4EFE-A91E-63C621FBD37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414151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AC6E22-53A6-4921-88F5-715C78F1A9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42554E1-F0DB-4D53-8F1A-140272065AE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26A35AD-8104-4053-A51B-69E533FE9A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8DDBCC-2566-4101-BD70-69BC74F83419}" type="datetimeFigureOut">
              <a:rPr lang="en-GB" smtClean="0"/>
              <a:t>20/06/2019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57575B4-F2A4-449E-91E8-ECBFC26792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C9988A1-E71C-4F6C-9F78-951C3A0A4C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779451-8DCF-4EFE-A91E-63C621FBD37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587705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F969FD4-EB86-4E0D-86EB-0D3304D3AE5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2577ECC-5996-424B-97C5-D4BE78FAC15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AF38B61-F1ED-437D-BCCC-E4CC54AD28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8DDBCC-2566-4101-BD70-69BC74F83419}" type="datetimeFigureOut">
              <a:rPr lang="en-GB" smtClean="0"/>
              <a:t>20/06/2019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863A120-A8B3-4A71-8782-A20FE75823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E66D718-7109-40C0-AB57-1D97679AE2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779451-8DCF-4EFE-A91E-63C621FBD37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895919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521B84F-2BE7-4632-957B-268A26E5E1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BA8FA8B-4F59-4B68-983F-080E0D68544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B18C197-B6CB-492D-A659-1114485A6D6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8DDBCC-2566-4101-BD70-69BC74F83419}" type="datetimeFigureOut">
              <a:rPr lang="en-GB" smtClean="0"/>
              <a:t>20/06/2019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8509A65-9CBD-46B7-AFB2-3E632C3D4E2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0C3CED5-511B-4A3A-8453-51B147EFDBC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C779451-8DCF-4EFE-A91E-63C621FBD37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411109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B71195-E3B8-45AA-9071-B2D9CB09665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1122363"/>
            <a:ext cx="12192000" cy="2387600"/>
          </a:xfrm>
        </p:spPr>
        <p:txBody>
          <a:bodyPr>
            <a:normAutofit/>
          </a:bodyPr>
          <a:lstStyle/>
          <a:p>
            <a:r>
              <a:rPr lang="fr-BE" sz="4800" b="1" dirty="0"/>
              <a:t>Action administrative et contrôle juridictionnel en droit européen de la concurrence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EF7ADA9-21EC-4B89-B022-4C2861E452D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b="1" dirty="0"/>
              <a:t>Pablo Ibáñez Colomo</a:t>
            </a:r>
            <a:br>
              <a:rPr lang="en-GB" b="1" dirty="0"/>
            </a:br>
            <a:r>
              <a:rPr lang="en-GB" i="1" dirty="0"/>
              <a:t>London School of Economics et </a:t>
            </a:r>
            <a:r>
              <a:rPr lang="fr-BE" i="1" dirty="0"/>
              <a:t>Collège d’Europe</a:t>
            </a:r>
          </a:p>
          <a:p>
            <a:r>
              <a:rPr lang="fr-BE" dirty="0"/>
              <a:t>Amicale des référendaires, 20 juin 2019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175982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'Sometimes it's good to get a different perspective.'">
            <a:extLst>
              <a:ext uri="{FF2B5EF4-FFF2-40B4-BE49-F238E27FC236}">
                <a16:creationId xmlns:a16="http://schemas.microsoft.com/office/drawing/2014/main" id="{D76B5B96-CA4C-4616-8613-8081624418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55073" y="4766"/>
            <a:ext cx="8281853" cy="68532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757577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45865A-8BEB-431A-881D-168D05B9CE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b="1" dirty="0"/>
              <a:t>Sommaire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0B8957-289A-4215-BA76-251A6F5FFC2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r>
              <a:rPr lang="fr-BE" b="1" dirty="0"/>
              <a:t>Pourquoi le contrôle juridictionnel?</a:t>
            </a:r>
          </a:p>
          <a:p>
            <a:r>
              <a:rPr lang="fr-BE" dirty="0"/>
              <a:t>Action administrative en droit européen de la concurrence</a:t>
            </a:r>
          </a:p>
          <a:p>
            <a:r>
              <a:rPr lang="fr-BE" dirty="0"/>
              <a:t>Contrôle juridictionnel en droit européen de la concurrence</a:t>
            </a:r>
          </a:p>
        </p:txBody>
      </p:sp>
    </p:spTree>
    <p:extLst>
      <p:ext uri="{BB962C8B-B14F-4D97-AF65-F5344CB8AC3E}">
        <p14:creationId xmlns:p14="http://schemas.microsoft.com/office/powerpoint/2010/main" val="364335624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2FDC18-0B67-41FA-8D6F-18485B8BFC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b="1" dirty="0"/>
              <a:t>Pourquoi le contrôle juridictionnel?</a:t>
            </a:r>
            <a:endParaRPr lang="fr-B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EBDD31-0D1F-4A0E-A80B-BDA37C600FF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algn="just"/>
            <a:r>
              <a:rPr lang="fr-BE" dirty="0"/>
              <a:t>L’importance du contrôle juridictionnel de l’action administrative n’est pas sérieusement remis en question en droit européen </a:t>
            </a:r>
          </a:p>
          <a:p>
            <a:pPr lvl="1" algn="just"/>
            <a:r>
              <a:rPr lang="fr-BE" dirty="0"/>
              <a:t>D’un point de vue normatif, un système de recours est considéré comme nécessaire pour corriger les erreurs de l’administration</a:t>
            </a:r>
          </a:p>
          <a:p>
            <a:pPr lvl="1" algn="just"/>
            <a:r>
              <a:rPr lang="fr-BE" dirty="0"/>
              <a:t>D’un point de vue positif, le contrôle juridictionnel fait partie du système du droit de l’Union et des systèmes nationaux</a:t>
            </a:r>
          </a:p>
          <a:p>
            <a:pPr algn="just"/>
            <a:r>
              <a:rPr lang="fr-BE" dirty="0"/>
              <a:t>En même temps, il y a des questions qui méritent d’être explorées davantage</a:t>
            </a:r>
          </a:p>
          <a:p>
            <a:pPr lvl="1" algn="just"/>
            <a:r>
              <a:rPr lang="fr-BE" dirty="0"/>
              <a:t>Quels sont les erreurs de droit et de fait commis par l’administration?</a:t>
            </a:r>
          </a:p>
          <a:p>
            <a:pPr lvl="1" algn="just"/>
            <a:r>
              <a:rPr lang="fr-BE" dirty="0"/>
              <a:t>Quels sont les conséquences de l’absence de contrôle?</a:t>
            </a:r>
          </a:p>
        </p:txBody>
      </p:sp>
    </p:spTree>
    <p:extLst>
      <p:ext uri="{BB962C8B-B14F-4D97-AF65-F5344CB8AC3E}">
        <p14:creationId xmlns:p14="http://schemas.microsoft.com/office/powerpoint/2010/main" val="363528567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33DF18-DAC9-484B-987E-60DBD08DE1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b="1" dirty="0"/>
              <a:t>Pourquoi le contrôle juridictionnel?</a:t>
            </a:r>
            <a:endParaRPr lang="fr-B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3789D8-29B1-46C1-89BB-CD93CE9BF8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algn="just"/>
            <a:r>
              <a:rPr lang="fr-BE" dirty="0"/>
              <a:t>Même si le contrôle juridictionnel opère par définition au cas par cas, une vue d’ensemble donne une perspective utile, voire nécessaire</a:t>
            </a:r>
          </a:p>
          <a:p>
            <a:pPr lvl="1" algn="just"/>
            <a:r>
              <a:rPr lang="fr-BE" dirty="0"/>
              <a:t>L’identification des erreurs de droit repose inévitablement sur une perspective globale du système </a:t>
            </a:r>
          </a:p>
          <a:p>
            <a:pPr lvl="1" algn="just"/>
            <a:r>
              <a:rPr lang="fr-BE" dirty="0"/>
              <a:t>Une perspective statique ne capture pas la nature dynamique du droit et de son évolution</a:t>
            </a:r>
          </a:p>
          <a:p>
            <a:pPr lvl="1" algn="just"/>
            <a:r>
              <a:rPr lang="fr-BE" dirty="0"/>
              <a:t>De la même manière, l’administration est un « joueur à répétition » qui peut prendre en considération le long terme dans ses décisions individuelles</a:t>
            </a:r>
          </a:p>
        </p:txBody>
      </p:sp>
    </p:spTree>
    <p:extLst>
      <p:ext uri="{BB962C8B-B14F-4D97-AF65-F5344CB8AC3E}">
        <p14:creationId xmlns:p14="http://schemas.microsoft.com/office/powerpoint/2010/main" val="257580163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Arrow Connector 4"/>
          <p:cNvCxnSpPr/>
          <p:nvPr/>
        </p:nvCxnSpPr>
        <p:spPr>
          <a:xfrm>
            <a:off x="5868319" y="4179420"/>
            <a:ext cx="1557050" cy="0"/>
          </a:xfrm>
          <a:prstGeom prst="straightConnector1">
            <a:avLst/>
          </a:prstGeom>
          <a:ln w="508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b="1" dirty="0"/>
              <a:t>Pourquoi le contrôle juridictionnel?</a:t>
            </a:r>
          </a:p>
        </p:txBody>
      </p:sp>
      <p:sp>
        <p:nvSpPr>
          <p:cNvPr id="4" name="Rectangle 3"/>
          <p:cNvSpPr/>
          <p:nvPr/>
        </p:nvSpPr>
        <p:spPr>
          <a:xfrm>
            <a:off x="3597378" y="3169897"/>
            <a:ext cx="2270941" cy="2019046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508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b="1" dirty="0">
                <a:solidFill>
                  <a:schemeClr val="tx1"/>
                </a:solidFill>
              </a:rPr>
              <a:t>Décision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489976" y="3772633"/>
            <a:ext cx="237211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 err="1"/>
              <a:t>Erreur</a:t>
            </a:r>
            <a:r>
              <a:rPr lang="en-GB" sz="2400" dirty="0"/>
              <a:t> de droit </a:t>
            </a:r>
            <a:r>
              <a:rPr lang="en-GB" sz="2400" dirty="0" err="1"/>
              <a:t>ou</a:t>
            </a:r>
            <a:r>
              <a:rPr lang="en-GB" sz="2400" dirty="0"/>
              <a:t> fait?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0" y="2146649"/>
            <a:ext cx="1219199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BE" sz="2800" b="1" dirty="0"/>
              <a:t>Action administrative en tant que jeu statique</a:t>
            </a:r>
          </a:p>
        </p:txBody>
      </p:sp>
    </p:spTree>
    <p:extLst>
      <p:ext uri="{BB962C8B-B14F-4D97-AF65-F5344CB8AC3E}">
        <p14:creationId xmlns:p14="http://schemas.microsoft.com/office/powerpoint/2010/main" val="59387004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4" name="Straight Arrow Connector 13"/>
          <p:cNvCxnSpPr>
            <a:stCxn id="4" idx="3"/>
            <a:endCxn id="9" idx="1"/>
          </p:cNvCxnSpPr>
          <p:nvPr/>
        </p:nvCxnSpPr>
        <p:spPr>
          <a:xfrm>
            <a:off x="6944756" y="3881966"/>
            <a:ext cx="822136" cy="0"/>
          </a:xfrm>
          <a:prstGeom prst="straightConnector1">
            <a:avLst/>
          </a:prstGeom>
          <a:ln w="508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>
            <a:stCxn id="10" idx="3"/>
            <a:endCxn id="4" idx="1"/>
          </p:cNvCxnSpPr>
          <p:nvPr/>
        </p:nvCxnSpPr>
        <p:spPr>
          <a:xfrm>
            <a:off x="4520037" y="3881966"/>
            <a:ext cx="822136" cy="0"/>
          </a:xfrm>
          <a:prstGeom prst="straightConnector1">
            <a:avLst/>
          </a:prstGeom>
          <a:ln w="508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/>
              <a:t>Pourquoi le </a:t>
            </a:r>
            <a:r>
              <a:rPr lang="en-GB" b="1" dirty="0" err="1"/>
              <a:t>contrôle</a:t>
            </a:r>
            <a:r>
              <a:rPr lang="en-GB" b="1" dirty="0"/>
              <a:t> </a:t>
            </a:r>
            <a:r>
              <a:rPr lang="en-GB" b="1" dirty="0" err="1"/>
              <a:t>juridictionnel</a:t>
            </a:r>
            <a:r>
              <a:rPr lang="en-GB" b="1" dirty="0"/>
              <a:t>?</a:t>
            </a:r>
          </a:p>
        </p:txBody>
      </p:sp>
      <p:sp>
        <p:nvSpPr>
          <p:cNvPr id="4" name="Rectangle 3"/>
          <p:cNvSpPr/>
          <p:nvPr/>
        </p:nvSpPr>
        <p:spPr>
          <a:xfrm>
            <a:off x="5342173" y="3136847"/>
            <a:ext cx="1602583" cy="1490238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508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b="1" dirty="0">
                <a:solidFill>
                  <a:schemeClr val="tx1"/>
                </a:solidFill>
              </a:rPr>
              <a:t>Décision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0" y="2133604"/>
            <a:ext cx="12192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BE" sz="2800" b="1" dirty="0"/>
              <a:t>Action administrative en tant que jeu à répétition</a:t>
            </a:r>
          </a:p>
        </p:txBody>
      </p:sp>
      <p:sp>
        <p:nvSpPr>
          <p:cNvPr id="9" name="Rectangle 8"/>
          <p:cNvSpPr/>
          <p:nvPr/>
        </p:nvSpPr>
        <p:spPr>
          <a:xfrm>
            <a:off x="7766892" y="3136847"/>
            <a:ext cx="1602583" cy="1490238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508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b="1" dirty="0">
                <a:solidFill>
                  <a:schemeClr val="tx1"/>
                </a:solidFill>
              </a:rPr>
              <a:t>Décision</a:t>
            </a:r>
          </a:p>
        </p:txBody>
      </p:sp>
      <p:sp>
        <p:nvSpPr>
          <p:cNvPr id="10" name="Rectangle 9"/>
          <p:cNvSpPr/>
          <p:nvPr/>
        </p:nvSpPr>
        <p:spPr>
          <a:xfrm>
            <a:off x="2917454" y="3136847"/>
            <a:ext cx="1602583" cy="1490238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508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b="1" dirty="0">
                <a:solidFill>
                  <a:schemeClr val="tx1"/>
                </a:solidFill>
              </a:rPr>
              <a:t>Décision</a:t>
            </a:r>
          </a:p>
        </p:txBody>
      </p:sp>
      <p:sp>
        <p:nvSpPr>
          <p:cNvPr id="24" name="Left Brace 23"/>
          <p:cNvSpPr/>
          <p:nvPr/>
        </p:nvSpPr>
        <p:spPr>
          <a:xfrm rot="16200000">
            <a:off x="5895586" y="1844374"/>
            <a:ext cx="495759" cy="6452019"/>
          </a:xfrm>
          <a:prstGeom prst="leftBrace">
            <a:avLst>
              <a:gd name="adj1" fmla="val 8333"/>
              <a:gd name="adj2" fmla="val 49886"/>
            </a:avLst>
          </a:prstGeom>
          <a:ln w="508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5" name="TextBox 24"/>
          <p:cNvSpPr txBox="1"/>
          <p:nvPr/>
        </p:nvSpPr>
        <p:spPr>
          <a:xfrm>
            <a:off x="3279078" y="5748009"/>
            <a:ext cx="572877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BE" sz="2400" dirty="0"/>
              <a:t>Comment le droit évolue-t-il?</a:t>
            </a:r>
          </a:p>
        </p:txBody>
      </p:sp>
    </p:spTree>
    <p:extLst>
      <p:ext uri="{BB962C8B-B14F-4D97-AF65-F5344CB8AC3E}">
        <p14:creationId xmlns:p14="http://schemas.microsoft.com/office/powerpoint/2010/main" val="213322474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AC19AE-0990-497B-86CD-8659A35324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/>
              <a:t>Pourquoi le </a:t>
            </a:r>
            <a:r>
              <a:rPr lang="en-GB" b="1" dirty="0" err="1"/>
              <a:t>contrôle</a:t>
            </a:r>
            <a:r>
              <a:rPr lang="en-GB" b="1" dirty="0"/>
              <a:t> </a:t>
            </a:r>
            <a:r>
              <a:rPr lang="en-GB" b="1" dirty="0" err="1"/>
              <a:t>juridictionnel</a:t>
            </a:r>
            <a:r>
              <a:rPr lang="en-GB" b="1" dirty="0"/>
              <a:t>?</a:t>
            </a:r>
            <a:endParaRPr lang="fr-B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EBB1A31-23B5-4133-A195-BDBE64C9939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algn="just"/>
            <a:r>
              <a:rPr lang="fr-BE" dirty="0"/>
              <a:t>Une piste intéressante consiste à évaluer systématiquement le comportement de l’administration:</a:t>
            </a:r>
          </a:p>
          <a:p>
            <a:pPr lvl="1" algn="just"/>
            <a:r>
              <a:rPr lang="fr-BE" dirty="0"/>
              <a:t>Y a-t-il des comportements (et/ou des interprétations du droit) qui se répètent?</a:t>
            </a:r>
          </a:p>
          <a:p>
            <a:pPr lvl="1" algn="just"/>
            <a:r>
              <a:rPr lang="fr-BE" dirty="0"/>
              <a:t>Quelle est la réaction de l’administration à la jurisprudence interprétant le droit? </a:t>
            </a:r>
          </a:p>
          <a:p>
            <a:pPr lvl="2" algn="just"/>
            <a:r>
              <a:rPr lang="fr-BE" dirty="0"/>
              <a:t>L’administration adopte-t-elle une approche conservatrice (</a:t>
            </a:r>
            <a:r>
              <a:rPr lang="fr-BE" i="1" dirty="0" err="1"/>
              <a:t>risk</a:t>
            </a:r>
            <a:r>
              <a:rPr lang="fr-BE" i="1" dirty="0"/>
              <a:t> averse</a:t>
            </a:r>
            <a:r>
              <a:rPr lang="fr-BE" dirty="0"/>
              <a:t>) suite à un arrêt?</a:t>
            </a:r>
          </a:p>
          <a:p>
            <a:pPr lvl="2" algn="just"/>
            <a:r>
              <a:rPr lang="fr-BE" dirty="0"/>
              <a:t>Ou est-ce qu’elle adopte une approche qui explore les limites de la jurisprudence ou s’écarte de celle-ci (</a:t>
            </a:r>
            <a:r>
              <a:rPr lang="fr-BE" i="1" dirty="0" err="1"/>
              <a:t>risk</a:t>
            </a:r>
            <a:r>
              <a:rPr lang="fr-BE" i="1" dirty="0"/>
              <a:t> </a:t>
            </a:r>
            <a:r>
              <a:rPr lang="fr-BE" i="1" dirty="0" err="1"/>
              <a:t>prone</a:t>
            </a:r>
            <a:r>
              <a:rPr lang="fr-BE" dirty="0"/>
              <a:t>)?</a:t>
            </a:r>
          </a:p>
        </p:txBody>
      </p:sp>
    </p:spTree>
    <p:extLst>
      <p:ext uri="{BB962C8B-B14F-4D97-AF65-F5344CB8AC3E}">
        <p14:creationId xmlns:p14="http://schemas.microsoft.com/office/powerpoint/2010/main" val="244034822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5E8E24-6ECB-4A31-A7E7-85B94DBE2D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/>
              <a:t>Pourquoi le </a:t>
            </a:r>
            <a:r>
              <a:rPr lang="en-GB" b="1" dirty="0" err="1"/>
              <a:t>contrôle</a:t>
            </a:r>
            <a:r>
              <a:rPr lang="en-GB" b="1" dirty="0"/>
              <a:t> </a:t>
            </a:r>
            <a:r>
              <a:rPr lang="en-GB" b="1" dirty="0" err="1"/>
              <a:t>juridictionnel</a:t>
            </a:r>
            <a:r>
              <a:rPr lang="en-GB" b="1" dirty="0"/>
              <a:t>?</a:t>
            </a:r>
            <a:endParaRPr lang="fr-B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216D33-2BBA-4E12-A53E-F59ACB607F5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algn="just"/>
            <a:r>
              <a:rPr lang="fr-BE" dirty="0"/>
              <a:t>Une piste tout aussi intéressante (et complémentaire) se tourne vers le contrôle juridictionnel</a:t>
            </a:r>
          </a:p>
          <a:p>
            <a:pPr lvl="1" algn="just"/>
            <a:r>
              <a:rPr lang="fr-BE" dirty="0"/>
              <a:t>Quelle est la réaction du juge lorsque l’autorité s’écarte de la jurisprudence?</a:t>
            </a:r>
          </a:p>
          <a:p>
            <a:pPr lvl="2" algn="just"/>
            <a:r>
              <a:rPr lang="fr-BE" dirty="0"/>
              <a:t>Ces écartements sont-ils tolérés ou corrigés?</a:t>
            </a:r>
          </a:p>
          <a:p>
            <a:pPr lvl="2" algn="just"/>
            <a:r>
              <a:rPr lang="fr-BE" dirty="0"/>
              <a:t>La réaction du juge est-elle uniforme ou est-ce qu’elle varie d’un domaine a l’autre?  </a:t>
            </a:r>
          </a:p>
          <a:p>
            <a:pPr lvl="1" algn="just"/>
            <a:r>
              <a:rPr lang="fr-BE" dirty="0"/>
              <a:t>Y a-t-il des facteurs qui ont une influence sur la réaction du juge (comme, par exemple, l’existence d’un consensus parmi les experts)?</a:t>
            </a:r>
          </a:p>
        </p:txBody>
      </p:sp>
    </p:spTree>
    <p:extLst>
      <p:ext uri="{BB962C8B-B14F-4D97-AF65-F5344CB8AC3E}">
        <p14:creationId xmlns:p14="http://schemas.microsoft.com/office/powerpoint/2010/main" val="417403748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7EF038-DFA0-4F48-ACD2-68A03461CA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/>
              <a:t>Pourquoi le </a:t>
            </a:r>
            <a:r>
              <a:rPr lang="en-GB" b="1" dirty="0" err="1"/>
              <a:t>contrôle</a:t>
            </a:r>
            <a:r>
              <a:rPr lang="en-GB" b="1" dirty="0"/>
              <a:t> </a:t>
            </a:r>
            <a:r>
              <a:rPr lang="en-GB" b="1" dirty="0" err="1"/>
              <a:t>juridictionnel</a:t>
            </a:r>
            <a:r>
              <a:rPr lang="en-GB" b="1" dirty="0"/>
              <a:t>?</a:t>
            </a:r>
            <a:endParaRPr lang="fr-B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0A26B5-8F40-42C6-8014-AF3761B209B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algn="just"/>
            <a:r>
              <a:rPr lang="fr-BE" dirty="0"/>
              <a:t>Le droit évoluera d’une manière ou d’une autre en fonction de la réaction du juge aux écartements de l’administration</a:t>
            </a:r>
          </a:p>
          <a:p>
            <a:pPr lvl="1" algn="just"/>
            <a:r>
              <a:rPr lang="fr-BE" dirty="0"/>
              <a:t>On peut s’attendre à ce que le droit soit moins cohérent et moins prévisible lorsque les écartements sont tolérés</a:t>
            </a:r>
          </a:p>
          <a:p>
            <a:pPr lvl="2" algn="just"/>
            <a:r>
              <a:rPr lang="fr-BE" dirty="0"/>
              <a:t>Dans ces circonstances, un arrêt particulier donnerait peu d’indications sur le comportement futur de l’administration</a:t>
            </a:r>
          </a:p>
          <a:p>
            <a:pPr lvl="2" algn="just"/>
            <a:r>
              <a:rPr lang="fr-BE" dirty="0"/>
              <a:t>Pour les mêmes motifs, des « frictions » peuvent apparaitre dans la jurisprudence, en ce sens que certains arrêts peuvent être difficiles a réconcilier les uns avec les autres</a:t>
            </a:r>
          </a:p>
          <a:p>
            <a:pPr lvl="1" algn="just"/>
            <a:r>
              <a:rPr lang="fr-BE" dirty="0"/>
              <a:t>Cette analyse peut donner un sens concret à l’importance du contrôle juridictionnel</a:t>
            </a:r>
          </a:p>
        </p:txBody>
      </p:sp>
    </p:spTree>
    <p:extLst>
      <p:ext uri="{BB962C8B-B14F-4D97-AF65-F5344CB8AC3E}">
        <p14:creationId xmlns:p14="http://schemas.microsoft.com/office/powerpoint/2010/main" val="5292796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6D9E7F-C41D-4260-9AB1-B6CED3D9A9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/>
              <a:t>Pourquoi le </a:t>
            </a:r>
            <a:r>
              <a:rPr lang="en-GB" b="1" dirty="0" err="1"/>
              <a:t>contrôle</a:t>
            </a:r>
            <a:r>
              <a:rPr lang="en-GB" b="1" dirty="0"/>
              <a:t> </a:t>
            </a:r>
            <a:r>
              <a:rPr lang="en-GB" b="1" dirty="0" err="1"/>
              <a:t>juridictionnel</a:t>
            </a:r>
            <a:r>
              <a:rPr lang="en-GB" b="1" dirty="0"/>
              <a:t>?</a:t>
            </a:r>
            <a:endParaRPr lang="fr-B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675DA2-C58F-4492-BDF7-DAFBD4D1FE3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algn="just"/>
            <a:r>
              <a:rPr lang="fr-BE" dirty="0"/>
              <a:t>Ces pistes peuvent être explorées à la lumière de trois notions fondamentales en droit de la concurrence:</a:t>
            </a:r>
          </a:p>
          <a:p>
            <a:pPr lvl="1" algn="just"/>
            <a:r>
              <a:rPr lang="fr-BE" dirty="0"/>
              <a:t>La notion de restriction de la concurrence au sens de l’article 101, paragraphe 1</a:t>
            </a:r>
            <a:r>
              <a:rPr lang="fr-BE" baseline="30000" dirty="0"/>
              <a:t>er</a:t>
            </a:r>
            <a:r>
              <a:rPr lang="fr-BE" dirty="0"/>
              <a:t> TFUE</a:t>
            </a:r>
          </a:p>
          <a:p>
            <a:pPr lvl="1" algn="just"/>
            <a:r>
              <a:rPr lang="fr-BE" dirty="0"/>
              <a:t>La notion d’abus au sens de l’article 102 TFUE</a:t>
            </a:r>
          </a:p>
          <a:p>
            <a:pPr lvl="1" algn="just"/>
            <a:r>
              <a:rPr lang="fr-BE" dirty="0"/>
              <a:t>Le test matériel au sens des Règlements 4064/89 et 139/2004</a:t>
            </a:r>
          </a:p>
          <a:p>
            <a:pPr algn="just"/>
            <a:r>
              <a:rPr lang="fr-BE" dirty="0"/>
              <a:t>Une analyse robuste de la question exige de considérer toutes les décisions de la Commission et tous les arrêts </a:t>
            </a:r>
          </a:p>
        </p:txBody>
      </p:sp>
    </p:spTree>
    <p:extLst>
      <p:ext uri="{BB962C8B-B14F-4D97-AF65-F5344CB8AC3E}">
        <p14:creationId xmlns:p14="http://schemas.microsoft.com/office/powerpoint/2010/main" val="327781627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45865A-8BEB-431A-881D-168D05B9CE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b="1" dirty="0"/>
              <a:t>Sommaire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0B8957-289A-4215-BA76-251A6F5FFC2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r>
              <a:rPr lang="fr-BE" dirty="0"/>
              <a:t>Pourquoi le contrôle juridictionnel?</a:t>
            </a:r>
          </a:p>
          <a:p>
            <a:r>
              <a:rPr lang="fr-BE" b="1" dirty="0"/>
              <a:t>Action administrative en droit européen de la concurrence</a:t>
            </a:r>
          </a:p>
          <a:p>
            <a:r>
              <a:rPr lang="fr-BE" dirty="0"/>
              <a:t>Contrôle juridictionnel en droit européen de la concurrence</a:t>
            </a:r>
          </a:p>
        </p:txBody>
      </p:sp>
    </p:spTree>
    <p:extLst>
      <p:ext uri="{BB962C8B-B14F-4D97-AF65-F5344CB8AC3E}">
        <p14:creationId xmlns:p14="http://schemas.microsoft.com/office/powerpoint/2010/main" val="185578312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0E5C9A-9491-4B71-A772-A4351399C3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just"/>
            <a:r>
              <a:rPr lang="fr-FR" b="1" dirty="0"/>
              <a:t>Action administrative en droit européen de la concurrence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18E0FD-1096-40E6-B925-EA07C0492BF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algn="just"/>
            <a:r>
              <a:rPr lang="fr-BE" dirty="0"/>
              <a:t>Une analyse de la pratique décisionnelle de la Commission montre les préférences suivantes dans la construction du droit</a:t>
            </a:r>
          </a:p>
          <a:p>
            <a:pPr lvl="1" algn="just"/>
            <a:r>
              <a:rPr lang="fr-BE" dirty="0"/>
              <a:t>Une tendance à qualifier les comportements comme étant interdits par objet au sens de l’article 101 TFUE (ou similaire au sens de l’article 102 TFUE)</a:t>
            </a:r>
          </a:p>
          <a:p>
            <a:pPr lvl="1" algn="just"/>
            <a:r>
              <a:rPr lang="fr-BE" dirty="0"/>
              <a:t>Une tendance à rapprocher les interdictions par objet et par effet (seuil d’effets relativement bas dans le cas du dernier)</a:t>
            </a:r>
          </a:p>
          <a:p>
            <a:pPr lvl="1" algn="just"/>
            <a:r>
              <a:rPr lang="fr-BE" dirty="0"/>
              <a:t>Enfin, une tendance à construire des tests légaux relativement peu structurés:</a:t>
            </a:r>
          </a:p>
          <a:p>
            <a:pPr lvl="2" algn="just"/>
            <a:r>
              <a:rPr lang="fr-BE" dirty="0"/>
              <a:t>Concernant le champ d’application de la norme</a:t>
            </a:r>
          </a:p>
          <a:p>
            <a:pPr lvl="2" algn="just"/>
            <a:r>
              <a:rPr lang="fr-BE" dirty="0"/>
              <a:t>Concernant l’analyse des effets</a:t>
            </a:r>
          </a:p>
        </p:txBody>
      </p:sp>
    </p:spTree>
    <p:extLst>
      <p:ext uri="{BB962C8B-B14F-4D97-AF65-F5344CB8AC3E}">
        <p14:creationId xmlns:p14="http://schemas.microsoft.com/office/powerpoint/2010/main" val="224808918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err="1"/>
              <a:t>L’évaluation</a:t>
            </a:r>
            <a:r>
              <a:rPr lang="en-GB" b="1" dirty="0"/>
              <a:t> de </a:t>
            </a:r>
            <a:r>
              <a:rPr lang="en-GB" b="1" dirty="0" err="1"/>
              <a:t>l’objet</a:t>
            </a:r>
            <a:r>
              <a:rPr lang="en-GB" b="1" dirty="0"/>
              <a:t> des </a:t>
            </a:r>
            <a:r>
              <a:rPr lang="en-GB" b="1" dirty="0" err="1"/>
              <a:t>pratiques</a:t>
            </a:r>
            <a:endParaRPr lang="en-GB" b="1" dirty="0"/>
          </a:p>
        </p:txBody>
      </p:sp>
      <p:cxnSp>
        <p:nvCxnSpPr>
          <p:cNvPr id="4" name="Straight Arrow Connector 3"/>
          <p:cNvCxnSpPr/>
          <p:nvPr/>
        </p:nvCxnSpPr>
        <p:spPr>
          <a:xfrm>
            <a:off x="4248838" y="1745772"/>
            <a:ext cx="25706" cy="3720028"/>
          </a:xfrm>
          <a:prstGeom prst="straightConnector1">
            <a:avLst/>
          </a:prstGeom>
          <a:ln w="5080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Arrow Connector 4"/>
          <p:cNvCxnSpPr/>
          <p:nvPr/>
        </p:nvCxnSpPr>
        <p:spPr>
          <a:xfrm flipH="1">
            <a:off x="4411337" y="5531901"/>
            <a:ext cx="4449897" cy="0"/>
          </a:xfrm>
          <a:prstGeom prst="straightConnector1">
            <a:avLst/>
          </a:prstGeom>
          <a:ln w="5080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2618341" y="4611992"/>
            <a:ext cx="14836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[N/A]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618340" y="3767065"/>
            <a:ext cx="14836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capability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618341" y="2922139"/>
            <a:ext cx="14836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likelihood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618339" y="2077213"/>
            <a:ext cx="14836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certainty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23150" y="3355356"/>
            <a:ext cx="11127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b="1" dirty="0"/>
              <a:t>Effects</a:t>
            </a:r>
            <a:endParaRPr lang="en-GB" b="1" dirty="0"/>
          </a:p>
        </p:txBody>
      </p:sp>
      <p:sp>
        <p:nvSpPr>
          <p:cNvPr id="11" name="TextBox 10"/>
          <p:cNvSpPr txBox="1"/>
          <p:nvPr/>
        </p:nvSpPr>
        <p:spPr>
          <a:xfrm>
            <a:off x="4326875" y="5627380"/>
            <a:ext cx="10603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[N/A]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306237" y="6275148"/>
            <a:ext cx="12742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b="1" dirty="0"/>
              <a:t>Purpose</a:t>
            </a:r>
            <a:endParaRPr lang="en-GB" b="1" dirty="0"/>
          </a:p>
        </p:txBody>
      </p:sp>
      <p:sp>
        <p:nvSpPr>
          <p:cNvPr id="13" name="TextBox 12"/>
          <p:cNvSpPr txBox="1"/>
          <p:nvPr/>
        </p:nvSpPr>
        <p:spPr>
          <a:xfrm>
            <a:off x="5288096" y="5627380"/>
            <a:ext cx="12490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Informal </a:t>
            </a:r>
            <a:br>
              <a:rPr lang="en-GB" dirty="0"/>
            </a:br>
            <a:r>
              <a:rPr lang="en-GB" dirty="0"/>
              <a:t>analysis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493066" y="5627379"/>
            <a:ext cx="12490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Direct evidence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642950" y="5627379"/>
            <a:ext cx="12490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Formal analysis</a:t>
            </a:r>
          </a:p>
        </p:txBody>
      </p:sp>
    </p:spTree>
    <p:extLst>
      <p:ext uri="{BB962C8B-B14F-4D97-AF65-F5344CB8AC3E}">
        <p14:creationId xmlns:p14="http://schemas.microsoft.com/office/powerpoint/2010/main" val="122587855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err="1"/>
              <a:t>L’analyse</a:t>
            </a:r>
            <a:r>
              <a:rPr lang="en-GB" b="1" dirty="0"/>
              <a:t> des </a:t>
            </a:r>
            <a:r>
              <a:rPr lang="en-GB" b="1" dirty="0" err="1"/>
              <a:t>effets</a:t>
            </a:r>
            <a:r>
              <a:rPr lang="en-GB" b="1" dirty="0"/>
              <a:t> </a:t>
            </a:r>
            <a:r>
              <a:rPr lang="en-GB" b="1" dirty="0" err="1"/>
              <a:t>anticoncurrentiels</a:t>
            </a:r>
            <a:endParaRPr lang="en-GB" b="1" dirty="0"/>
          </a:p>
        </p:txBody>
      </p:sp>
      <p:cxnSp>
        <p:nvCxnSpPr>
          <p:cNvPr id="4" name="Straight Arrow Connector 3"/>
          <p:cNvCxnSpPr/>
          <p:nvPr/>
        </p:nvCxnSpPr>
        <p:spPr>
          <a:xfrm>
            <a:off x="3800818" y="1653965"/>
            <a:ext cx="25706" cy="3720028"/>
          </a:xfrm>
          <a:prstGeom prst="straightConnector1">
            <a:avLst/>
          </a:prstGeom>
          <a:ln w="5080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Arrow Connector 4"/>
          <p:cNvCxnSpPr/>
          <p:nvPr/>
        </p:nvCxnSpPr>
        <p:spPr>
          <a:xfrm flipH="1">
            <a:off x="3963317" y="5440094"/>
            <a:ext cx="4449897" cy="0"/>
          </a:xfrm>
          <a:prstGeom prst="straightConnector1">
            <a:avLst/>
          </a:prstGeom>
          <a:ln w="5080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2170318" y="4751017"/>
            <a:ext cx="14836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capability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170319" y="3329313"/>
            <a:ext cx="14836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likelihood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170318" y="1868414"/>
            <a:ext cx="14836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certainty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19768" y="3263549"/>
            <a:ext cx="168924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b="1" dirty="0"/>
              <a:t>Probability</a:t>
            </a:r>
            <a:endParaRPr lang="en-GB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3894922" y="5535572"/>
            <a:ext cx="106037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Freedom</a:t>
            </a:r>
            <a:br>
              <a:rPr lang="en-GB" dirty="0"/>
            </a:br>
            <a:r>
              <a:rPr lang="en-GB" dirty="0"/>
              <a:t>of action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469176" y="6224650"/>
            <a:ext cx="343817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b="1" dirty="0"/>
              <a:t>Effects considered</a:t>
            </a:r>
            <a:endParaRPr lang="en-GB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4840076" y="5535573"/>
            <a:ext cx="12490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Market</a:t>
            </a:r>
            <a:br>
              <a:rPr lang="en-GB" dirty="0"/>
            </a:br>
            <a:r>
              <a:rPr lang="en-GB" dirty="0"/>
              <a:t>structure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945893" y="5535573"/>
            <a:ext cx="12490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‘As efficient’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079710" y="5674071"/>
            <a:ext cx="12490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Consumers</a:t>
            </a:r>
          </a:p>
        </p:txBody>
      </p:sp>
    </p:spTree>
    <p:extLst>
      <p:ext uri="{BB962C8B-B14F-4D97-AF65-F5344CB8AC3E}">
        <p14:creationId xmlns:p14="http://schemas.microsoft.com/office/powerpoint/2010/main" val="126808002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42EA9D-34BC-4860-905B-8F456ED99F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just"/>
            <a:r>
              <a:rPr lang="fr-BE" b="1" dirty="0"/>
              <a:t>Action administrative en droit européen de la concurrence</a:t>
            </a:r>
            <a:endParaRPr lang="fr-B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3FD627D-CFAD-43E9-9F1B-F3F62F5ED0E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algn="just"/>
            <a:r>
              <a:rPr lang="fr-BE" dirty="0"/>
              <a:t>Pour ce qui est des rapports avec la jurisprudence, on peut tirer les conclusions suivantes:</a:t>
            </a:r>
          </a:p>
          <a:p>
            <a:pPr lvl="1" algn="just"/>
            <a:r>
              <a:rPr lang="fr-BE" dirty="0"/>
              <a:t>Il semblerait que la jurisprudence n’est pas perçue comme une contrainte forte par la Commission</a:t>
            </a:r>
          </a:p>
          <a:p>
            <a:pPr lvl="1" algn="just"/>
            <a:r>
              <a:rPr lang="fr-BE" dirty="0"/>
              <a:t>On observe que, d’une manière systématique, la Commission a tendance à explorer les limites de la jurisprudence, ou s’écarte de celle-ci</a:t>
            </a:r>
          </a:p>
          <a:p>
            <a:pPr lvl="1" algn="just"/>
            <a:r>
              <a:rPr lang="fr-BE" dirty="0"/>
              <a:t>La Commission semble suivre la jurisprudence lorsqu’elle est fondée sur des positions de consensus économique ignorées dans ses décisions précédentes </a:t>
            </a:r>
          </a:p>
        </p:txBody>
      </p:sp>
    </p:spTree>
    <p:extLst>
      <p:ext uri="{BB962C8B-B14F-4D97-AF65-F5344CB8AC3E}">
        <p14:creationId xmlns:p14="http://schemas.microsoft.com/office/powerpoint/2010/main" val="7044167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45865A-8BEB-431A-881D-168D05B9CE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b="1" dirty="0"/>
              <a:t>Sommaire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0B8957-289A-4215-BA76-251A6F5FFC2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r>
              <a:rPr lang="fr-BE" dirty="0"/>
              <a:t>Pourquoi le contrôle juridictionnel?</a:t>
            </a:r>
          </a:p>
          <a:p>
            <a:r>
              <a:rPr lang="fr-BE" dirty="0"/>
              <a:t>Action administrative en droit européen de la concurrence</a:t>
            </a:r>
          </a:p>
          <a:p>
            <a:r>
              <a:rPr lang="fr-BE" b="1" dirty="0"/>
              <a:t>Contrôle juridictionnel en droit européen de la concurrence</a:t>
            </a:r>
          </a:p>
        </p:txBody>
      </p:sp>
    </p:spTree>
    <p:extLst>
      <p:ext uri="{BB962C8B-B14F-4D97-AF65-F5344CB8AC3E}">
        <p14:creationId xmlns:p14="http://schemas.microsoft.com/office/powerpoint/2010/main" val="3978787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CE159E-5BE1-48D6-B530-03E0675C18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just"/>
            <a:r>
              <a:rPr lang="fr-BE" b="1" dirty="0"/>
              <a:t>Contrôle juridictionnel en droit européen de la concurrence</a:t>
            </a:r>
            <a:endParaRPr lang="fr-B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DF3347-7983-4A45-8E99-EC60ADD1DD6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algn="just"/>
            <a:r>
              <a:rPr lang="fr-BE" dirty="0"/>
              <a:t>La réaction de la Cour n’a pas été uniforme:</a:t>
            </a:r>
          </a:p>
          <a:p>
            <a:pPr lvl="1" algn="just"/>
            <a:r>
              <a:rPr lang="fr-BE" dirty="0"/>
              <a:t>Dans le contexte de l’article 101 TFUE, les principes de la jurisprudence sont restés inchangés en dépit des fluctuations dans la pratique de la Commission</a:t>
            </a:r>
          </a:p>
          <a:p>
            <a:pPr lvl="2" algn="just"/>
            <a:r>
              <a:rPr lang="fr-BE" dirty="0"/>
              <a:t>Ces principes comprennent, entre autres, le besoin de tenir compte du contexte économique et juridique où la pratique s’insère</a:t>
            </a:r>
          </a:p>
          <a:p>
            <a:pPr lvl="2" algn="just"/>
            <a:r>
              <a:rPr lang="fr-BE" dirty="0"/>
              <a:t>Par conséquent, les annulations des décisions de la Commission ont été relativement fréquentes</a:t>
            </a:r>
          </a:p>
          <a:p>
            <a:pPr lvl="1" algn="just"/>
            <a:r>
              <a:rPr lang="fr-BE" dirty="0"/>
              <a:t>Dans le contexte de l’article 102 TFEU, la réaction a été différente</a:t>
            </a:r>
          </a:p>
          <a:p>
            <a:pPr lvl="2" algn="just"/>
            <a:r>
              <a:rPr lang="fr-BE" dirty="0"/>
              <a:t>Les tests introduits dans la jurisprudence ont fluctué en ligne avec la pratique décisionnelle de la Commission </a:t>
            </a:r>
          </a:p>
          <a:p>
            <a:pPr lvl="2" algn="just"/>
            <a:r>
              <a:rPr lang="fr-BE" dirty="0"/>
              <a:t>Inévitablement, les annulations ont été moins fréquentes </a:t>
            </a:r>
          </a:p>
        </p:txBody>
      </p:sp>
    </p:spTree>
    <p:extLst>
      <p:ext uri="{BB962C8B-B14F-4D97-AF65-F5344CB8AC3E}">
        <p14:creationId xmlns:p14="http://schemas.microsoft.com/office/powerpoint/2010/main" val="364859050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/>
              <a:t>Conclusions: article 101 TFEU</a:t>
            </a:r>
          </a:p>
        </p:txBody>
      </p:sp>
      <p:cxnSp>
        <p:nvCxnSpPr>
          <p:cNvPr id="4" name="Straight Arrow Connector 3"/>
          <p:cNvCxnSpPr/>
          <p:nvPr/>
        </p:nvCxnSpPr>
        <p:spPr>
          <a:xfrm>
            <a:off x="3800818" y="1653965"/>
            <a:ext cx="25706" cy="3720028"/>
          </a:xfrm>
          <a:prstGeom prst="straightConnector1">
            <a:avLst/>
          </a:prstGeom>
          <a:ln w="5080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Arrow Connector 4"/>
          <p:cNvCxnSpPr/>
          <p:nvPr/>
        </p:nvCxnSpPr>
        <p:spPr>
          <a:xfrm flipH="1">
            <a:off x="3963317" y="5440094"/>
            <a:ext cx="4449897" cy="0"/>
          </a:xfrm>
          <a:prstGeom prst="straightConnector1">
            <a:avLst/>
          </a:prstGeom>
          <a:ln w="5080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2170318" y="4751017"/>
            <a:ext cx="14836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capability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170319" y="3329313"/>
            <a:ext cx="14836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likelihood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170318" y="1868414"/>
            <a:ext cx="14836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certainty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19768" y="3263549"/>
            <a:ext cx="168924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b="1" dirty="0"/>
              <a:t>Probability</a:t>
            </a:r>
            <a:endParaRPr lang="en-GB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3894922" y="5535572"/>
            <a:ext cx="106037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Freedom</a:t>
            </a:r>
            <a:br>
              <a:rPr lang="en-GB" dirty="0"/>
            </a:br>
            <a:r>
              <a:rPr lang="en-GB" dirty="0"/>
              <a:t>of action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469176" y="6224650"/>
            <a:ext cx="343817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b="1" dirty="0"/>
              <a:t>Effects considered</a:t>
            </a:r>
            <a:endParaRPr lang="en-GB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4840076" y="5535573"/>
            <a:ext cx="12490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Market</a:t>
            </a:r>
            <a:br>
              <a:rPr lang="en-GB" dirty="0"/>
            </a:br>
            <a:r>
              <a:rPr lang="en-GB" dirty="0"/>
              <a:t>structure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945893" y="5535573"/>
            <a:ext cx="12490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‘As efficient’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079710" y="5674071"/>
            <a:ext cx="12490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Consumers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826524" y="4518473"/>
            <a:ext cx="177732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b="1" i="1" dirty="0" err="1"/>
              <a:t>Approche</a:t>
            </a:r>
            <a:r>
              <a:rPr lang="en-GB" sz="2000" b="1" i="1" dirty="0"/>
              <a:t> </a:t>
            </a:r>
            <a:r>
              <a:rPr lang="en-GB" sz="2000" b="1" i="1" dirty="0" err="1"/>
              <a:t>traditionnelle</a:t>
            </a:r>
            <a:endParaRPr lang="en-GB" sz="2000" b="1" dirty="0"/>
          </a:p>
        </p:txBody>
      </p:sp>
      <p:sp>
        <p:nvSpPr>
          <p:cNvPr id="16" name="TextBox 15"/>
          <p:cNvSpPr txBox="1"/>
          <p:nvPr/>
        </p:nvSpPr>
        <p:spPr>
          <a:xfrm>
            <a:off x="5172726" y="3029135"/>
            <a:ext cx="146615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b="1" i="1" dirty="0" err="1"/>
              <a:t>Delimitis</a:t>
            </a:r>
            <a:r>
              <a:rPr lang="en-GB" sz="2400" b="1" i="1" dirty="0"/>
              <a:t> arret</a:t>
            </a:r>
            <a:endParaRPr lang="en-GB" sz="2400" b="1" dirty="0"/>
          </a:p>
        </p:txBody>
      </p:sp>
      <p:sp>
        <p:nvSpPr>
          <p:cNvPr id="17" name="TextBox 16"/>
          <p:cNvSpPr txBox="1"/>
          <p:nvPr/>
        </p:nvSpPr>
        <p:spPr>
          <a:xfrm>
            <a:off x="3800817" y="4454490"/>
            <a:ext cx="177732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b="1" i="1" dirty="0" err="1"/>
              <a:t>Langnese</a:t>
            </a:r>
            <a:endParaRPr lang="en-GB" sz="2400" b="1" i="1" dirty="0"/>
          </a:p>
          <a:p>
            <a:pPr algn="ctr"/>
            <a:r>
              <a:rPr lang="en-GB" sz="2400" b="1" i="1" dirty="0" err="1"/>
              <a:t>Iglo</a:t>
            </a:r>
            <a:endParaRPr lang="en-GB" sz="2400" b="1" dirty="0"/>
          </a:p>
        </p:txBody>
      </p:sp>
    </p:spTree>
    <p:extLst>
      <p:ext uri="{BB962C8B-B14F-4D97-AF65-F5344CB8AC3E}">
        <p14:creationId xmlns:p14="http://schemas.microsoft.com/office/powerpoint/2010/main" val="29557548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  <p:bldP spid="17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/>
              <a:t>Conclusions: article 101 TFUE</a:t>
            </a:r>
          </a:p>
        </p:txBody>
      </p:sp>
      <p:sp>
        <p:nvSpPr>
          <p:cNvPr id="4" name="Left-Right Arrow 3"/>
          <p:cNvSpPr/>
          <p:nvPr/>
        </p:nvSpPr>
        <p:spPr>
          <a:xfrm>
            <a:off x="999688" y="3808602"/>
            <a:ext cx="10259736" cy="444616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TextBox 4"/>
          <p:cNvSpPr txBox="1"/>
          <p:nvPr/>
        </p:nvSpPr>
        <p:spPr>
          <a:xfrm>
            <a:off x="1182147" y="3047996"/>
            <a:ext cx="14268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i="1" dirty="0"/>
              <a:t>STM</a:t>
            </a:r>
            <a:r>
              <a:rPr lang="en-GB" b="1" dirty="0"/>
              <a:t> </a:t>
            </a:r>
            <a:br>
              <a:rPr lang="en-GB" b="1" dirty="0"/>
            </a:br>
            <a:r>
              <a:rPr lang="en-GB" b="1" dirty="0"/>
              <a:t>(1966)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286386" y="3046602"/>
            <a:ext cx="14268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i="1" dirty="0" err="1"/>
              <a:t>Nungesser</a:t>
            </a:r>
            <a:r>
              <a:rPr lang="en-GB" b="1" dirty="0"/>
              <a:t> (1982)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390625" y="3046602"/>
            <a:ext cx="14268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i="1" dirty="0"/>
              <a:t>ENS </a:t>
            </a:r>
            <a:br>
              <a:rPr lang="en-GB" b="1" i="1" dirty="0"/>
            </a:br>
            <a:r>
              <a:rPr lang="en-GB" b="1" dirty="0"/>
              <a:t>(1997)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494864" y="3046601"/>
            <a:ext cx="14268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i="1" dirty="0"/>
              <a:t>O2</a:t>
            </a:r>
            <a:br>
              <a:rPr lang="en-GB" b="1" i="1" dirty="0"/>
            </a:br>
            <a:r>
              <a:rPr lang="en-GB" b="1" dirty="0"/>
              <a:t>(2006)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599102" y="3046600"/>
            <a:ext cx="14268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i="1" dirty="0" err="1"/>
              <a:t>E.On</a:t>
            </a:r>
            <a:r>
              <a:rPr lang="en-GB" b="1" i="1" dirty="0"/>
              <a:t> </a:t>
            </a:r>
            <a:r>
              <a:rPr lang="en-GB" b="1" i="1" dirty="0" err="1"/>
              <a:t>R’gas</a:t>
            </a:r>
            <a:br>
              <a:rPr lang="en-GB" b="1" i="1" dirty="0"/>
            </a:br>
            <a:r>
              <a:rPr lang="en-GB" b="1" dirty="0"/>
              <a:t>(2009)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732014" y="4767744"/>
            <a:ext cx="679508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BE" sz="2800" b="1" dirty="0"/>
              <a:t>L’éternel retour de l’analyse contrefactuelle dans le contexte de l’article 101 TFUE</a:t>
            </a:r>
          </a:p>
        </p:txBody>
      </p:sp>
    </p:spTree>
    <p:extLst>
      <p:ext uri="{BB962C8B-B14F-4D97-AF65-F5344CB8AC3E}">
        <p14:creationId xmlns:p14="http://schemas.microsoft.com/office/powerpoint/2010/main" val="353174456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/>
              <a:t>Conclusions: article 101 TFUE</a:t>
            </a:r>
          </a:p>
        </p:txBody>
      </p:sp>
      <p:cxnSp>
        <p:nvCxnSpPr>
          <p:cNvPr id="4" name="Straight Arrow Connector 3"/>
          <p:cNvCxnSpPr/>
          <p:nvPr/>
        </p:nvCxnSpPr>
        <p:spPr>
          <a:xfrm>
            <a:off x="4248838" y="1745772"/>
            <a:ext cx="25706" cy="3720028"/>
          </a:xfrm>
          <a:prstGeom prst="straightConnector1">
            <a:avLst/>
          </a:prstGeom>
          <a:ln w="5080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Arrow Connector 4"/>
          <p:cNvCxnSpPr/>
          <p:nvPr/>
        </p:nvCxnSpPr>
        <p:spPr>
          <a:xfrm flipH="1">
            <a:off x="4411337" y="5531901"/>
            <a:ext cx="4449897" cy="0"/>
          </a:xfrm>
          <a:prstGeom prst="straightConnector1">
            <a:avLst/>
          </a:prstGeom>
          <a:ln w="5080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2618341" y="4611992"/>
            <a:ext cx="14836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[N/A]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618340" y="3767065"/>
            <a:ext cx="14836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capability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618341" y="2922139"/>
            <a:ext cx="14836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likelihood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618339" y="2077213"/>
            <a:ext cx="14836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certainty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23150" y="3355356"/>
            <a:ext cx="11127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b="1" dirty="0"/>
              <a:t>Effects</a:t>
            </a:r>
            <a:endParaRPr lang="en-GB" b="1" dirty="0"/>
          </a:p>
        </p:txBody>
      </p:sp>
      <p:sp>
        <p:nvSpPr>
          <p:cNvPr id="11" name="TextBox 10"/>
          <p:cNvSpPr txBox="1"/>
          <p:nvPr/>
        </p:nvSpPr>
        <p:spPr>
          <a:xfrm>
            <a:off x="4326875" y="5627380"/>
            <a:ext cx="10603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[N/A]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306237" y="6275148"/>
            <a:ext cx="12742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b="1" dirty="0"/>
              <a:t>Purpose</a:t>
            </a:r>
            <a:endParaRPr lang="en-GB" b="1" dirty="0"/>
          </a:p>
        </p:txBody>
      </p:sp>
      <p:sp>
        <p:nvSpPr>
          <p:cNvPr id="13" name="TextBox 12"/>
          <p:cNvSpPr txBox="1"/>
          <p:nvPr/>
        </p:nvSpPr>
        <p:spPr>
          <a:xfrm>
            <a:off x="5288096" y="5627380"/>
            <a:ext cx="12490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Informal </a:t>
            </a:r>
            <a:br>
              <a:rPr lang="en-GB" dirty="0"/>
            </a:br>
            <a:r>
              <a:rPr lang="en-GB" dirty="0"/>
              <a:t>analysis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493066" y="5627379"/>
            <a:ext cx="12490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Direct evidence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642950" y="5627379"/>
            <a:ext cx="12490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Formal analysis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05463817-3651-44B5-A09C-907537E15D59}"/>
              </a:ext>
            </a:extLst>
          </p:cNvPr>
          <p:cNvSpPr txBox="1"/>
          <p:nvPr/>
        </p:nvSpPr>
        <p:spPr>
          <a:xfrm>
            <a:off x="7534388" y="3586188"/>
            <a:ext cx="146615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b="1" i="1" dirty="0"/>
              <a:t>CB</a:t>
            </a:r>
            <a:br>
              <a:rPr lang="en-GB" sz="2400" b="1" i="1" dirty="0"/>
            </a:br>
            <a:r>
              <a:rPr lang="en-GB" sz="2400" b="1" dirty="0"/>
              <a:t>arrêt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C736A03-4FD8-45CD-9670-B30781390230}"/>
              </a:ext>
            </a:extLst>
          </p:cNvPr>
          <p:cNvSpPr txBox="1"/>
          <p:nvPr/>
        </p:nvSpPr>
        <p:spPr>
          <a:xfrm>
            <a:off x="5787530" y="3586187"/>
            <a:ext cx="146615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b="1" i="1" dirty="0"/>
              <a:t>CB </a:t>
            </a:r>
            <a:r>
              <a:rPr lang="en-GB" sz="2400" b="1" i="1" dirty="0" err="1"/>
              <a:t>décision</a:t>
            </a:r>
            <a:endParaRPr lang="en-GB" sz="2400" b="1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6390AEAC-AB67-4A2B-8ECF-EE08D0140D8E}"/>
              </a:ext>
            </a:extLst>
          </p:cNvPr>
          <p:cNvSpPr txBox="1"/>
          <p:nvPr/>
        </p:nvSpPr>
        <p:spPr>
          <a:xfrm>
            <a:off x="5804053" y="3584749"/>
            <a:ext cx="146615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b="1" i="1" dirty="0"/>
              <a:t>ISU</a:t>
            </a:r>
            <a:br>
              <a:rPr lang="en-GB" sz="2400" b="1" i="1" dirty="0"/>
            </a:br>
            <a:r>
              <a:rPr lang="en-GB" sz="2400" b="1" dirty="0" err="1"/>
              <a:t>décision</a:t>
            </a:r>
            <a:endParaRPr lang="en-GB" sz="2400" b="1" dirty="0"/>
          </a:p>
        </p:txBody>
      </p:sp>
    </p:spTree>
    <p:extLst>
      <p:ext uri="{BB962C8B-B14F-4D97-AF65-F5344CB8AC3E}">
        <p14:creationId xmlns:p14="http://schemas.microsoft.com/office/powerpoint/2010/main" val="15955903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/>
      <p:bldP spid="17" grpId="1"/>
      <p:bldP spid="18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/>
              <a:t>Conclusions: article 102 TFEU</a:t>
            </a:r>
            <a:endParaRPr lang="en-GB" b="1" i="1" dirty="0"/>
          </a:p>
        </p:txBody>
      </p:sp>
      <p:cxnSp>
        <p:nvCxnSpPr>
          <p:cNvPr id="5" name="Straight Arrow Connector 4"/>
          <p:cNvCxnSpPr/>
          <p:nvPr/>
        </p:nvCxnSpPr>
        <p:spPr>
          <a:xfrm>
            <a:off x="4248838" y="1745772"/>
            <a:ext cx="25706" cy="3720028"/>
          </a:xfrm>
          <a:prstGeom prst="straightConnector1">
            <a:avLst/>
          </a:prstGeom>
          <a:ln w="5080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5"/>
          <p:cNvCxnSpPr/>
          <p:nvPr/>
        </p:nvCxnSpPr>
        <p:spPr>
          <a:xfrm flipH="1">
            <a:off x="4411337" y="5531901"/>
            <a:ext cx="4449897" cy="0"/>
          </a:xfrm>
          <a:prstGeom prst="straightConnector1">
            <a:avLst/>
          </a:prstGeom>
          <a:ln w="5080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2618341" y="4611992"/>
            <a:ext cx="14836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[N/A]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618340" y="3767065"/>
            <a:ext cx="14836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capability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618341" y="2922139"/>
            <a:ext cx="14836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likelihood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618339" y="2077213"/>
            <a:ext cx="14836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certainty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623150" y="3355356"/>
            <a:ext cx="11127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b="1" dirty="0"/>
              <a:t>Effects</a:t>
            </a:r>
            <a:endParaRPr lang="en-GB" b="1" dirty="0"/>
          </a:p>
        </p:txBody>
      </p:sp>
      <p:sp>
        <p:nvSpPr>
          <p:cNvPr id="15" name="TextBox 14"/>
          <p:cNvSpPr txBox="1"/>
          <p:nvPr/>
        </p:nvSpPr>
        <p:spPr>
          <a:xfrm>
            <a:off x="4326875" y="5627380"/>
            <a:ext cx="10603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[N/A]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306237" y="6275148"/>
            <a:ext cx="12742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b="1" dirty="0"/>
              <a:t>Purpose</a:t>
            </a:r>
            <a:endParaRPr lang="en-GB" b="1" dirty="0"/>
          </a:p>
        </p:txBody>
      </p:sp>
      <p:sp>
        <p:nvSpPr>
          <p:cNvPr id="17" name="TextBox 16"/>
          <p:cNvSpPr txBox="1"/>
          <p:nvPr/>
        </p:nvSpPr>
        <p:spPr>
          <a:xfrm>
            <a:off x="5288096" y="5627380"/>
            <a:ext cx="12490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Informal </a:t>
            </a:r>
            <a:br>
              <a:rPr lang="en-GB" dirty="0"/>
            </a:br>
            <a:r>
              <a:rPr lang="en-GB" dirty="0"/>
              <a:t>analysis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493066" y="5627379"/>
            <a:ext cx="12490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Direct evidence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42950" y="5627379"/>
            <a:ext cx="12490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Formal analysis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5759986" y="4381159"/>
            <a:ext cx="146615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b="1" i="1" dirty="0"/>
              <a:t>AKZO </a:t>
            </a:r>
            <a:r>
              <a:rPr lang="en-GB" sz="2400" b="1" dirty="0" err="1"/>
              <a:t>décision</a:t>
            </a:r>
            <a:endParaRPr lang="en-GB" sz="2400" b="1" dirty="0"/>
          </a:p>
        </p:txBody>
      </p:sp>
      <p:sp>
        <p:nvSpPr>
          <p:cNvPr id="26" name="TextBox 25"/>
          <p:cNvSpPr txBox="1"/>
          <p:nvPr/>
        </p:nvSpPr>
        <p:spPr>
          <a:xfrm>
            <a:off x="7405171" y="3550162"/>
            <a:ext cx="146615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b="1" i="1" dirty="0"/>
              <a:t>AKZO </a:t>
            </a:r>
            <a:r>
              <a:rPr lang="en-GB" sz="2400" b="1" dirty="0"/>
              <a:t>arrêt</a:t>
            </a:r>
          </a:p>
        </p:txBody>
      </p:sp>
    </p:spTree>
    <p:extLst>
      <p:ext uri="{BB962C8B-B14F-4D97-AF65-F5344CB8AC3E}">
        <p14:creationId xmlns:p14="http://schemas.microsoft.com/office/powerpoint/2010/main" val="37904068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26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8" name="Straight Arrow Connector 17"/>
          <p:cNvCxnSpPr>
            <a:endCxn id="20" idx="1"/>
          </p:cNvCxnSpPr>
          <p:nvPr/>
        </p:nvCxnSpPr>
        <p:spPr>
          <a:xfrm flipV="1">
            <a:off x="8552739" y="3312547"/>
            <a:ext cx="918273" cy="2"/>
          </a:xfrm>
          <a:prstGeom prst="straightConnector1">
            <a:avLst/>
          </a:prstGeom>
          <a:ln w="508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>
            <a:stCxn id="13" idx="3"/>
            <a:endCxn id="21" idx="1"/>
          </p:cNvCxnSpPr>
          <p:nvPr/>
        </p:nvCxnSpPr>
        <p:spPr>
          <a:xfrm flipV="1">
            <a:off x="8552739" y="4986196"/>
            <a:ext cx="918273" cy="1"/>
          </a:xfrm>
          <a:prstGeom prst="straightConnector1">
            <a:avLst/>
          </a:prstGeom>
          <a:ln w="508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>
            <a:endCxn id="12" idx="1"/>
          </p:cNvCxnSpPr>
          <p:nvPr/>
        </p:nvCxnSpPr>
        <p:spPr>
          <a:xfrm flipV="1">
            <a:off x="5667473" y="3321763"/>
            <a:ext cx="918273" cy="726314"/>
          </a:xfrm>
          <a:prstGeom prst="straightConnector1">
            <a:avLst/>
          </a:prstGeom>
          <a:ln w="508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>
            <a:stCxn id="7" idx="3"/>
            <a:endCxn id="13" idx="1"/>
          </p:cNvCxnSpPr>
          <p:nvPr/>
        </p:nvCxnSpPr>
        <p:spPr>
          <a:xfrm>
            <a:off x="5667473" y="4047390"/>
            <a:ext cx="918273" cy="938807"/>
          </a:xfrm>
          <a:prstGeom prst="straightConnector1">
            <a:avLst/>
          </a:prstGeom>
          <a:ln w="508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>
            <a:stCxn id="5" idx="3"/>
            <a:endCxn id="7" idx="1"/>
          </p:cNvCxnSpPr>
          <p:nvPr/>
        </p:nvCxnSpPr>
        <p:spPr>
          <a:xfrm flipV="1">
            <a:off x="2782206" y="4047390"/>
            <a:ext cx="918274" cy="1"/>
          </a:xfrm>
          <a:prstGeom prst="straightConnector1">
            <a:avLst/>
          </a:prstGeom>
          <a:ln w="508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/>
              <a:t>Conclusions: article 102 TFEU</a:t>
            </a:r>
            <a:endParaRPr lang="en-GB" dirty="0"/>
          </a:p>
        </p:txBody>
      </p:sp>
      <p:sp>
        <p:nvSpPr>
          <p:cNvPr id="5" name="Rectangle 4"/>
          <p:cNvSpPr/>
          <p:nvPr/>
        </p:nvSpPr>
        <p:spPr>
          <a:xfrm>
            <a:off x="815213" y="3466204"/>
            <a:ext cx="1966993" cy="1162373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508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i="1" dirty="0"/>
              <a:t>AKZO</a:t>
            </a:r>
            <a:br>
              <a:rPr lang="en-GB" sz="2000" dirty="0"/>
            </a:br>
            <a:r>
              <a:rPr lang="en-GB" sz="2000" dirty="0"/>
              <a:t>Commission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49990" y="4786142"/>
            <a:ext cx="209743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dirty="0"/>
              <a:t>Costs not decisive</a:t>
            </a:r>
          </a:p>
        </p:txBody>
      </p:sp>
      <p:sp>
        <p:nvSpPr>
          <p:cNvPr id="7" name="Rectangle 6"/>
          <p:cNvSpPr/>
          <p:nvPr/>
        </p:nvSpPr>
        <p:spPr>
          <a:xfrm>
            <a:off x="3700480" y="3466203"/>
            <a:ext cx="1966993" cy="1162373"/>
          </a:xfrm>
          <a:prstGeom prst="rect">
            <a:avLst/>
          </a:prstGeom>
          <a:ln w="508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i="1" dirty="0"/>
              <a:t>AKZO</a:t>
            </a:r>
            <a:br>
              <a:rPr lang="en-GB" sz="2000" dirty="0"/>
            </a:br>
            <a:r>
              <a:rPr lang="en-GB" sz="2000" dirty="0" err="1"/>
              <a:t>Cour</a:t>
            </a:r>
            <a:endParaRPr lang="en-GB" sz="2000" dirty="0"/>
          </a:p>
        </p:txBody>
      </p:sp>
      <p:sp>
        <p:nvSpPr>
          <p:cNvPr id="8" name="TextBox 7"/>
          <p:cNvSpPr txBox="1"/>
          <p:nvPr/>
        </p:nvSpPr>
        <p:spPr>
          <a:xfrm>
            <a:off x="3635257" y="4786142"/>
            <a:ext cx="209743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dirty="0"/>
              <a:t>Cost-based test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585746" y="2740576"/>
            <a:ext cx="1966993" cy="1162373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508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i="1" dirty="0"/>
              <a:t>Irish Sugar</a:t>
            </a:r>
            <a:br>
              <a:rPr lang="en-GB" sz="2000" dirty="0"/>
            </a:br>
            <a:r>
              <a:rPr lang="en-GB" sz="2000" dirty="0"/>
              <a:t>Commission</a:t>
            </a:r>
          </a:p>
        </p:txBody>
      </p:sp>
      <p:sp>
        <p:nvSpPr>
          <p:cNvPr id="13" name="Rectangle 12"/>
          <p:cNvSpPr/>
          <p:nvPr/>
        </p:nvSpPr>
        <p:spPr>
          <a:xfrm>
            <a:off x="6585746" y="4405010"/>
            <a:ext cx="1966993" cy="1162373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508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i="1" dirty="0"/>
              <a:t>CMB</a:t>
            </a:r>
            <a:br>
              <a:rPr lang="en-GB" sz="2000" dirty="0"/>
            </a:br>
            <a:r>
              <a:rPr lang="en-GB" sz="2000" dirty="0"/>
              <a:t>Commission</a:t>
            </a:r>
          </a:p>
        </p:txBody>
      </p:sp>
      <p:sp>
        <p:nvSpPr>
          <p:cNvPr id="20" name="Rectangle 19"/>
          <p:cNvSpPr/>
          <p:nvPr/>
        </p:nvSpPr>
        <p:spPr>
          <a:xfrm>
            <a:off x="9471012" y="2731360"/>
            <a:ext cx="1966993" cy="1162373"/>
          </a:xfrm>
          <a:prstGeom prst="rect">
            <a:avLst/>
          </a:prstGeom>
          <a:ln w="508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i="1" dirty="0"/>
              <a:t>Irish Sugar</a:t>
            </a:r>
            <a:br>
              <a:rPr lang="en-GB" sz="2000" i="1" dirty="0"/>
            </a:br>
            <a:r>
              <a:rPr lang="en-GB" sz="2000" dirty="0"/>
              <a:t>Tribunal</a:t>
            </a:r>
          </a:p>
        </p:txBody>
      </p:sp>
      <p:sp>
        <p:nvSpPr>
          <p:cNvPr id="21" name="Rectangle 20"/>
          <p:cNvSpPr/>
          <p:nvPr/>
        </p:nvSpPr>
        <p:spPr>
          <a:xfrm>
            <a:off x="9471012" y="4405009"/>
            <a:ext cx="1966993" cy="1162373"/>
          </a:xfrm>
          <a:prstGeom prst="rect">
            <a:avLst/>
          </a:prstGeom>
          <a:ln w="508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i="1" dirty="0"/>
              <a:t>CMB</a:t>
            </a:r>
            <a:br>
              <a:rPr lang="en-GB" sz="2000" dirty="0"/>
            </a:br>
            <a:r>
              <a:rPr lang="en-GB" sz="2000" dirty="0" err="1"/>
              <a:t>Cour</a:t>
            </a:r>
            <a:endParaRPr lang="en-GB" sz="2000" dirty="0"/>
          </a:p>
        </p:txBody>
      </p:sp>
    </p:spTree>
    <p:extLst>
      <p:ext uri="{BB962C8B-B14F-4D97-AF65-F5344CB8AC3E}">
        <p14:creationId xmlns:p14="http://schemas.microsoft.com/office/powerpoint/2010/main" val="403078563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/>
              <a:t>Conclusions: article 102 TFEU</a:t>
            </a:r>
            <a:endParaRPr lang="en-GB" i="1" dirty="0"/>
          </a:p>
        </p:txBody>
      </p:sp>
      <p:cxnSp>
        <p:nvCxnSpPr>
          <p:cNvPr id="4" name="Straight Arrow Connector 3"/>
          <p:cNvCxnSpPr/>
          <p:nvPr/>
        </p:nvCxnSpPr>
        <p:spPr>
          <a:xfrm>
            <a:off x="3800818" y="1653965"/>
            <a:ext cx="25706" cy="3720028"/>
          </a:xfrm>
          <a:prstGeom prst="straightConnector1">
            <a:avLst/>
          </a:prstGeom>
          <a:ln w="5080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Arrow Connector 4"/>
          <p:cNvCxnSpPr/>
          <p:nvPr/>
        </p:nvCxnSpPr>
        <p:spPr>
          <a:xfrm flipH="1">
            <a:off x="3963317" y="5440094"/>
            <a:ext cx="4449897" cy="0"/>
          </a:xfrm>
          <a:prstGeom prst="straightConnector1">
            <a:avLst/>
          </a:prstGeom>
          <a:ln w="5080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2170318" y="4751017"/>
            <a:ext cx="14836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capability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170319" y="3329313"/>
            <a:ext cx="14836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likelihood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170318" y="1868414"/>
            <a:ext cx="14836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certainty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19768" y="3263549"/>
            <a:ext cx="168924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b="1" dirty="0"/>
              <a:t>Probability</a:t>
            </a:r>
            <a:endParaRPr lang="en-GB" b="1" dirty="0"/>
          </a:p>
        </p:txBody>
      </p:sp>
      <p:sp>
        <p:nvSpPr>
          <p:cNvPr id="11" name="TextBox 10"/>
          <p:cNvSpPr txBox="1"/>
          <p:nvPr/>
        </p:nvSpPr>
        <p:spPr>
          <a:xfrm>
            <a:off x="3894922" y="5535572"/>
            <a:ext cx="106037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Freedom</a:t>
            </a:r>
            <a:br>
              <a:rPr lang="en-GB" dirty="0"/>
            </a:br>
            <a:r>
              <a:rPr lang="en-GB" dirty="0"/>
              <a:t>of action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469176" y="6224650"/>
            <a:ext cx="343817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b="1" dirty="0"/>
              <a:t>Effects considered</a:t>
            </a:r>
            <a:endParaRPr lang="en-GB" b="1" dirty="0"/>
          </a:p>
        </p:txBody>
      </p:sp>
      <p:sp>
        <p:nvSpPr>
          <p:cNvPr id="13" name="TextBox 12"/>
          <p:cNvSpPr txBox="1"/>
          <p:nvPr/>
        </p:nvSpPr>
        <p:spPr>
          <a:xfrm>
            <a:off x="4840076" y="5535573"/>
            <a:ext cx="12490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Market</a:t>
            </a:r>
            <a:br>
              <a:rPr lang="en-GB" dirty="0"/>
            </a:br>
            <a:r>
              <a:rPr lang="en-GB" dirty="0"/>
              <a:t>structure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945893" y="5535573"/>
            <a:ext cx="12490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‘As efficient’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079710" y="5674071"/>
            <a:ext cx="12490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Consumers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840076" y="3725214"/>
            <a:ext cx="146615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b="1" i="1" dirty="0" err="1"/>
              <a:t>Microsoft</a:t>
            </a:r>
            <a:r>
              <a:rPr lang="en-GB" sz="2400" b="1" dirty="0" err="1"/>
              <a:t>décision</a:t>
            </a:r>
            <a:endParaRPr lang="en-GB" sz="2400" b="1" dirty="0"/>
          </a:p>
        </p:txBody>
      </p:sp>
      <p:sp>
        <p:nvSpPr>
          <p:cNvPr id="17" name="TextBox 16"/>
          <p:cNvSpPr txBox="1"/>
          <p:nvPr/>
        </p:nvSpPr>
        <p:spPr>
          <a:xfrm>
            <a:off x="6891050" y="1637581"/>
            <a:ext cx="146615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b="1" i="1" dirty="0"/>
              <a:t>Magill</a:t>
            </a:r>
            <a:br>
              <a:rPr lang="en-GB" sz="2400" b="1" i="1" dirty="0"/>
            </a:br>
            <a:r>
              <a:rPr lang="en-GB" sz="2400" b="1" dirty="0"/>
              <a:t>arrêt</a:t>
            </a:r>
          </a:p>
        </p:txBody>
      </p:sp>
    </p:spTree>
    <p:extLst>
      <p:ext uri="{BB962C8B-B14F-4D97-AF65-F5344CB8AC3E}">
        <p14:creationId xmlns:p14="http://schemas.microsoft.com/office/powerpoint/2010/main" val="36970669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/>
              <a:t>Conclusions: </a:t>
            </a:r>
            <a:r>
              <a:rPr lang="en-GB" b="1" dirty="0" err="1"/>
              <a:t>controle</a:t>
            </a:r>
            <a:r>
              <a:rPr lang="en-GB" b="1" dirty="0"/>
              <a:t> des concentrations</a:t>
            </a:r>
          </a:p>
        </p:txBody>
      </p:sp>
      <p:cxnSp>
        <p:nvCxnSpPr>
          <p:cNvPr id="4" name="Straight Arrow Connector 3"/>
          <p:cNvCxnSpPr/>
          <p:nvPr/>
        </p:nvCxnSpPr>
        <p:spPr>
          <a:xfrm>
            <a:off x="3800818" y="1653965"/>
            <a:ext cx="25706" cy="3720028"/>
          </a:xfrm>
          <a:prstGeom prst="straightConnector1">
            <a:avLst/>
          </a:prstGeom>
          <a:ln w="5080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Arrow Connector 4"/>
          <p:cNvCxnSpPr/>
          <p:nvPr/>
        </p:nvCxnSpPr>
        <p:spPr>
          <a:xfrm flipH="1">
            <a:off x="3963317" y="5440094"/>
            <a:ext cx="4449897" cy="0"/>
          </a:xfrm>
          <a:prstGeom prst="straightConnector1">
            <a:avLst/>
          </a:prstGeom>
          <a:ln w="5080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2170318" y="4751017"/>
            <a:ext cx="14836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capability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170319" y="3329313"/>
            <a:ext cx="14836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likelihood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170318" y="1868414"/>
            <a:ext cx="14836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certainty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19768" y="3263549"/>
            <a:ext cx="168924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b="1" dirty="0"/>
              <a:t>Probability</a:t>
            </a:r>
            <a:endParaRPr lang="en-GB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3894922" y="5535572"/>
            <a:ext cx="106037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Freedom</a:t>
            </a:r>
            <a:br>
              <a:rPr lang="en-GB" dirty="0"/>
            </a:br>
            <a:r>
              <a:rPr lang="en-GB" dirty="0"/>
              <a:t>of action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469176" y="6224650"/>
            <a:ext cx="343817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b="1" dirty="0"/>
              <a:t>Effects considered</a:t>
            </a:r>
            <a:endParaRPr lang="en-GB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4840076" y="5535573"/>
            <a:ext cx="12490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Market</a:t>
            </a:r>
            <a:br>
              <a:rPr lang="en-GB" dirty="0"/>
            </a:br>
            <a:r>
              <a:rPr lang="en-GB" dirty="0"/>
              <a:t>structure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945893" y="5535573"/>
            <a:ext cx="12490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‘As efficient’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079710" y="5674071"/>
            <a:ext cx="12490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Consumers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731514" y="4518473"/>
            <a:ext cx="146615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b="1" i="1" dirty="0"/>
              <a:t>GE/</a:t>
            </a:r>
            <a:r>
              <a:rPr lang="en-GB" sz="2400" b="1" i="1" dirty="0" err="1"/>
              <a:t>H’well</a:t>
            </a:r>
            <a:endParaRPr lang="en-GB" sz="2400" b="1" i="1" dirty="0"/>
          </a:p>
          <a:p>
            <a:pPr algn="ctr"/>
            <a:r>
              <a:rPr lang="en-GB" sz="2400" b="1" i="1" dirty="0" err="1"/>
              <a:t>décision</a:t>
            </a:r>
            <a:endParaRPr lang="en-GB" sz="2400" b="1" dirty="0"/>
          </a:p>
        </p:txBody>
      </p:sp>
      <p:sp>
        <p:nvSpPr>
          <p:cNvPr id="17" name="TextBox 16"/>
          <p:cNvSpPr txBox="1"/>
          <p:nvPr/>
        </p:nvSpPr>
        <p:spPr>
          <a:xfrm>
            <a:off x="5212813" y="3078882"/>
            <a:ext cx="146615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b="1" i="1" dirty="0"/>
              <a:t>GE/</a:t>
            </a:r>
            <a:r>
              <a:rPr lang="en-GB" sz="2400" b="1" i="1" dirty="0" err="1"/>
              <a:t>H’well</a:t>
            </a:r>
            <a:endParaRPr lang="en-GB" sz="2400" b="1" i="1" dirty="0"/>
          </a:p>
          <a:p>
            <a:pPr algn="ctr"/>
            <a:r>
              <a:rPr lang="en-GB" sz="2400" b="1" i="1" dirty="0"/>
              <a:t>arrêt</a:t>
            </a:r>
            <a:endParaRPr lang="en-GB" sz="2400" b="1" dirty="0"/>
          </a:p>
        </p:txBody>
      </p:sp>
    </p:spTree>
    <p:extLst>
      <p:ext uri="{BB962C8B-B14F-4D97-AF65-F5344CB8AC3E}">
        <p14:creationId xmlns:p14="http://schemas.microsoft.com/office/powerpoint/2010/main" val="41144402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7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b="1" dirty="0"/>
              <a:t>Conclusions générales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algn="just"/>
            <a:r>
              <a:rPr lang="fr-BE" dirty="0"/>
              <a:t>Plusieurs facteurs peuvent expliquer les différentes réactions entre dispositions (et affaires individuelles):</a:t>
            </a:r>
          </a:p>
          <a:p>
            <a:pPr lvl="1" algn="just"/>
            <a:r>
              <a:rPr lang="fr-BE" dirty="0"/>
              <a:t>L’annulation d’une décision de la Commission et plus probable lorsque celle-ci ignore le consensus économique (par exemple, </a:t>
            </a:r>
            <a:r>
              <a:rPr lang="fr-BE" i="1" dirty="0" err="1"/>
              <a:t>Airtours</a:t>
            </a:r>
            <a:r>
              <a:rPr lang="fr-BE" i="1" dirty="0"/>
              <a:t> </a:t>
            </a:r>
            <a:r>
              <a:rPr lang="fr-BE" dirty="0"/>
              <a:t>ou</a:t>
            </a:r>
            <a:r>
              <a:rPr lang="fr-BE" i="1" dirty="0"/>
              <a:t> Cartes Bancaires</a:t>
            </a:r>
            <a:r>
              <a:rPr lang="fr-BE" dirty="0"/>
              <a:t>)</a:t>
            </a:r>
          </a:p>
          <a:p>
            <a:pPr lvl="1" algn="just"/>
            <a:r>
              <a:rPr lang="fr-BE" dirty="0"/>
              <a:t>Si l’on prend en compte les interactions a répétition, les facteurs suivants peuvent expliquer le phénomène observé</a:t>
            </a:r>
          </a:p>
          <a:p>
            <a:pPr lvl="2" algn="just"/>
            <a:r>
              <a:rPr lang="fr-BE" dirty="0"/>
              <a:t>Dépendance du sentier (</a:t>
            </a:r>
            <a:r>
              <a:rPr lang="fr-BE" i="1" dirty="0" err="1"/>
              <a:t>path</a:t>
            </a:r>
            <a:r>
              <a:rPr lang="fr-BE" i="1" dirty="0"/>
              <a:t> </a:t>
            </a:r>
            <a:r>
              <a:rPr lang="fr-BE" i="1" dirty="0" err="1"/>
              <a:t>dependency</a:t>
            </a:r>
            <a:r>
              <a:rPr lang="fr-BE" dirty="0"/>
              <a:t>)</a:t>
            </a:r>
          </a:p>
          <a:p>
            <a:pPr lvl="2" algn="just"/>
            <a:r>
              <a:rPr lang="fr-BE" dirty="0"/>
              <a:t>La proportion question préjudicielles/action directes</a:t>
            </a:r>
          </a:p>
          <a:p>
            <a:pPr lvl="2" algn="just"/>
            <a:r>
              <a:rPr lang="fr-BE" dirty="0"/>
              <a:t>La nature de la disposition (« chaque affaire 102 est exceptionnelle ») </a:t>
            </a:r>
          </a:p>
        </p:txBody>
      </p:sp>
    </p:spTree>
    <p:extLst>
      <p:ext uri="{BB962C8B-B14F-4D97-AF65-F5344CB8AC3E}">
        <p14:creationId xmlns:p14="http://schemas.microsoft.com/office/powerpoint/2010/main" val="290542392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b="1" dirty="0"/>
              <a:t>Conclusions générales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algn="just"/>
            <a:r>
              <a:rPr lang="fr-BE" dirty="0"/>
              <a:t>Les réactions divergentes ont eu pour conséquence l’émergence de frictions dans la jurisprudence:</a:t>
            </a:r>
          </a:p>
          <a:p>
            <a:pPr lvl="1" algn="just"/>
            <a:r>
              <a:rPr lang="fr-BE" dirty="0"/>
              <a:t>Ces frictions peuvent être observées dans le contexte d’une disposition individuelle et entre dispositions</a:t>
            </a:r>
          </a:p>
          <a:p>
            <a:pPr lvl="1" algn="just"/>
            <a:r>
              <a:rPr lang="fr-BE" dirty="0"/>
              <a:t>La Cour réagit de manière progressive et prudente auxdites « frictions »: </a:t>
            </a:r>
            <a:r>
              <a:rPr lang="fr-BE" i="1" dirty="0" err="1"/>
              <a:t>eppur</a:t>
            </a:r>
            <a:r>
              <a:rPr lang="fr-BE" i="1" dirty="0"/>
              <a:t> si muove (</a:t>
            </a:r>
            <a:r>
              <a:rPr lang="fr-BE" dirty="0"/>
              <a:t>e.g.</a:t>
            </a:r>
            <a:r>
              <a:rPr lang="fr-BE" i="1" dirty="0"/>
              <a:t> Post </a:t>
            </a:r>
            <a:r>
              <a:rPr lang="fr-BE" i="1" dirty="0" err="1"/>
              <a:t>Danmark</a:t>
            </a:r>
            <a:r>
              <a:rPr lang="fr-BE" i="1" dirty="0"/>
              <a:t> I</a:t>
            </a:r>
            <a:r>
              <a:rPr lang="fr-BE" dirty="0"/>
              <a:t>,</a:t>
            </a:r>
            <a:r>
              <a:rPr lang="fr-BE" i="1" dirty="0"/>
              <a:t> Post </a:t>
            </a:r>
            <a:r>
              <a:rPr lang="fr-BE" i="1" dirty="0" err="1"/>
              <a:t>Danmark</a:t>
            </a:r>
            <a:r>
              <a:rPr lang="fr-BE" i="1" dirty="0"/>
              <a:t> II</a:t>
            </a:r>
            <a:r>
              <a:rPr lang="fr-BE" dirty="0"/>
              <a:t>,</a:t>
            </a:r>
            <a:r>
              <a:rPr lang="fr-BE" i="1" dirty="0"/>
              <a:t> Intel</a:t>
            </a:r>
            <a:r>
              <a:rPr lang="fr-BE" dirty="0"/>
              <a:t>)</a:t>
            </a:r>
          </a:p>
          <a:p>
            <a:pPr algn="just"/>
            <a:r>
              <a:rPr lang="fr-BE" dirty="0"/>
              <a:t>L’approche au contrôle juridictionnel n’a pas toujours été uniforme:</a:t>
            </a:r>
          </a:p>
          <a:p>
            <a:pPr lvl="1" algn="just"/>
            <a:r>
              <a:rPr lang="fr-BE" dirty="0"/>
              <a:t>Le Tribunal et la Cour n’énoncent pas toujours le test légal a la lumière duquel la légalité d’une décision est examinée  </a:t>
            </a:r>
          </a:p>
          <a:p>
            <a:pPr lvl="1" algn="just"/>
            <a:r>
              <a:rPr lang="fr-BE" dirty="0"/>
              <a:t>Est-il possible d’identifier des facteurs qui indiquent un contrôle complet de légalité?</a:t>
            </a:r>
          </a:p>
        </p:txBody>
      </p:sp>
    </p:spTree>
    <p:extLst>
      <p:ext uri="{BB962C8B-B14F-4D97-AF65-F5344CB8AC3E}">
        <p14:creationId xmlns:p14="http://schemas.microsoft.com/office/powerpoint/2010/main" val="99968523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2380</TotalTime>
  <Words>1223</Words>
  <Application>Microsoft Office PowerPoint</Application>
  <PresentationFormat>Widescreen</PresentationFormat>
  <Paragraphs>199</Paragraphs>
  <Slides>27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1" baseType="lpstr">
      <vt:lpstr>Arial</vt:lpstr>
      <vt:lpstr>Calibri</vt:lpstr>
      <vt:lpstr>Calibri Light</vt:lpstr>
      <vt:lpstr>Office Theme</vt:lpstr>
      <vt:lpstr>Action administrative et contrôle juridictionnel en droit européen de la concurrence</vt:lpstr>
      <vt:lpstr>PowerPoint Presentation</vt:lpstr>
      <vt:lpstr>Sommaire</vt:lpstr>
      <vt:lpstr>Pourquoi le contrôle juridictionnel?</vt:lpstr>
      <vt:lpstr>Pourquoi le contrôle juridictionnel?</vt:lpstr>
      <vt:lpstr>Pourquoi le contrôle juridictionnel?</vt:lpstr>
      <vt:lpstr>Pourquoi le contrôle juridictionnel?</vt:lpstr>
      <vt:lpstr>Pourquoi le contrôle juridictionnel?</vt:lpstr>
      <vt:lpstr>Pourquoi le contrôle juridictionnel?</vt:lpstr>
      <vt:lpstr>Pourquoi le contrôle juridictionnel?</vt:lpstr>
      <vt:lpstr>Pourquoi le contrôle juridictionnel?</vt:lpstr>
      <vt:lpstr>Sommaire</vt:lpstr>
      <vt:lpstr>Action administrative en droit européen de la concurrence</vt:lpstr>
      <vt:lpstr>L’évaluation de l’objet des pratiques</vt:lpstr>
      <vt:lpstr>L’analyse des effets anticoncurrentiels</vt:lpstr>
      <vt:lpstr>Action administrative en droit européen de la concurrence</vt:lpstr>
      <vt:lpstr>Sommaire</vt:lpstr>
      <vt:lpstr>Contrôle juridictionnel en droit européen de la concurrence</vt:lpstr>
      <vt:lpstr>Conclusions: article 101 TFEU</vt:lpstr>
      <vt:lpstr>Conclusions: article 101 TFUE</vt:lpstr>
      <vt:lpstr>Conclusions: article 101 TFUE</vt:lpstr>
      <vt:lpstr>Conclusions: article 102 TFEU</vt:lpstr>
      <vt:lpstr>Conclusions: article 102 TFEU</vt:lpstr>
      <vt:lpstr>Conclusions: article 102 TFEU</vt:lpstr>
      <vt:lpstr>Conclusions: controle des concentrations</vt:lpstr>
      <vt:lpstr>Conclusions générales</vt:lpstr>
      <vt:lpstr>Conclusions générales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Action administrative et contrôle juridictionnelle en droit européen de la concurrence</dc:title>
  <dc:creator>Pablo Ibanez-Colomo</dc:creator>
  <cp:lastModifiedBy>Pablo Ibanez-Colomo</cp:lastModifiedBy>
  <cp:revision>44</cp:revision>
  <dcterms:created xsi:type="dcterms:W3CDTF">2019-06-18T17:21:50Z</dcterms:created>
  <dcterms:modified xsi:type="dcterms:W3CDTF">2019-06-20T13:40:58Z</dcterms:modified>
</cp:coreProperties>
</file>